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301" r:id="rId2"/>
    <p:sldId id="262" r:id="rId3"/>
    <p:sldId id="305" r:id="rId4"/>
    <p:sldId id="307" r:id="rId5"/>
    <p:sldId id="322" r:id="rId6"/>
    <p:sldId id="324" r:id="rId7"/>
    <p:sldId id="315" r:id="rId8"/>
    <p:sldId id="310" r:id="rId9"/>
    <p:sldId id="323" r:id="rId10"/>
    <p:sldId id="311" r:id="rId11"/>
    <p:sldId id="320" r:id="rId12"/>
    <p:sldId id="325" r:id="rId13"/>
    <p:sldId id="319" r:id="rId14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151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3349"/>
    <a:srgbClr val="2E75B6"/>
    <a:srgbClr val="F3DE5A"/>
    <a:srgbClr val="485766"/>
    <a:srgbClr val="F1D73B"/>
    <a:srgbClr val="BFC0C0"/>
    <a:srgbClr val="5D5145"/>
    <a:srgbClr val="080A09"/>
    <a:srgbClr val="060606"/>
    <a:srgbClr val="A59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32" autoAdjust="0"/>
    <p:restoredTop sz="94151" autoAdjust="0"/>
  </p:normalViewPr>
  <p:slideViewPr>
    <p:cSldViewPr snapToGrid="0" showGuides="1">
      <p:cViewPr varScale="1">
        <p:scale>
          <a:sx n="72" d="100"/>
          <a:sy n="72" d="100"/>
        </p:scale>
        <p:origin x="672" y="60"/>
      </p:cViewPr>
      <p:guideLst>
        <p:guide pos="7151"/>
        <p:guide orient="horz" pos="1207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2471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4616916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32933131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886498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16102403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5468789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1536665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7080596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29703735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2653803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06931892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89500366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/>
              <a:t>16/4/2017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2086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&#31532;&#19977;&#23626;&#20114;&#32852;&#32593;+&#21019;&#26032;&#21019;&#19994;&#22823;&#36187;&#23459;&#20256;&#35270;&#39057;&#65288;&#24405;&#21046;&#65289;.mp4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37140" y="2159640"/>
            <a:ext cx="9038646" cy="2090057"/>
            <a:chOff x="1342249" y="2056123"/>
            <a:chExt cx="9038646" cy="2090057"/>
          </a:xfrm>
        </p:grpSpPr>
        <p:sp>
          <p:nvSpPr>
            <p:cNvPr id="7" name="矩形 6"/>
            <p:cNvSpPr/>
            <p:nvPr/>
          </p:nvSpPr>
          <p:spPr>
            <a:xfrm>
              <a:off x="1505642" y="2056123"/>
              <a:ext cx="8875253" cy="2090057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8000" b="1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走进“互联网</a:t>
              </a:r>
              <a:r>
                <a:rPr lang="en-US" altLang="zh-CN" sz="8000" b="1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8000" b="1" spc="3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HK" altLang="en-US" sz="8000" b="1" spc="3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42249" y="2056123"/>
              <a:ext cx="326785" cy="2090057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054110" y="2056123"/>
              <a:ext cx="326785" cy="2090057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solidFill>
                  <a:srgbClr val="2E75B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7588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flipV="1">
            <a:off x="0" y="0"/>
            <a:ext cx="12192000" cy="3467100"/>
          </a:xfrm>
          <a:prstGeom prst="triangle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847975" y="3701042"/>
            <a:ext cx="6496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6600" b="1" spc="3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THREE</a:t>
            </a:r>
            <a:endParaRPr lang="zh-HK" altLang="en-US" sz="6600" b="1" spc="3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44474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80813" y="1194892"/>
            <a:ext cx="1411368" cy="2885108"/>
            <a:chOff x="4180813" y="1194892"/>
            <a:chExt cx="1411368" cy="2885108"/>
          </a:xfrm>
        </p:grpSpPr>
        <p:sp>
          <p:nvSpPr>
            <p:cNvPr id="14" name="任意多边形 13"/>
            <p:cNvSpPr/>
            <p:nvPr/>
          </p:nvSpPr>
          <p:spPr>
            <a:xfrm rot="2700000">
              <a:off x="3530501" y="2018319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180813" y="1609206"/>
              <a:ext cx="682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 smtClean="0">
                  <a:solidFill>
                    <a:schemeClr val="bg1"/>
                  </a:solidFill>
                </a:rPr>
                <a:t>1</a:t>
              </a:r>
              <a:endParaRPr lang="zh-HK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03502" y="1609206"/>
            <a:ext cx="2885108" cy="1647366"/>
            <a:chOff x="5703502" y="1609206"/>
            <a:chExt cx="2885108" cy="1647366"/>
          </a:xfrm>
        </p:grpSpPr>
        <p:sp>
          <p:nvSpPr>
            <p:cNvPr id="18" name="任意多边形 17"/>
            <p:cNvSpPr/>
            <p:nvPr/>
          </p:nvSpPr>
          <p:spPr>
            <a:xfrm rot="18900000" flipH="1">
              <a:off x="5703502" y="2018319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38097" y="1609206"/>
              <a:ext cx="682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>
                  <a:solidFill>
                    <a:schemeClr val="bg1"/>
                  </a:solidFill>
                </a:rPr>
                <a:t>2</a:t>
              </a:r>
              <a:endParaRPr lang="zh-HK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30501" y="4181991"/>
            <a:ext cx="2885108" cy="1747029"/>
            <a:chOff x="3530501" y="4181991"/>
            <a:chExt cx="2885108" cy="1747029"/>
          </a:xfrm>
        </p:grpSpPr>
        <p:sp>
          <p:nvSpPr>
            <p:cNvPr id="19" name="任意多边形 18"/>
            <p:cNvSpPr/>
            <p:nvPr/>
          </p:nvSpPr>
          <p:spPr>
            <a:xfrm rot="18900000" flipV="1">
              <a:off x="3530501" y="4181991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180813" y="4913357"/>
              <a:ext cx="682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 smtClean="0">
                  <a:solidFill>
                    <a:schemeClr val="bg1"/>
                  </a:solidFill>
                </a:rPr>
                <a:t>3</a:t>
              </a:r>
              <a:endParaRPr lang="zh-HK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6929" y="3358564"/>
            <a:ext cx="1493339" cy="2885108"/>
            <a:chOff x="6526929" y="3358564"/>
            <a:chExt cx="1493339" cy="2885108"/>
          </a:xfrm>
        </p:grpSpPr>
        <p:sp>
          <p:nvSpPr>
            <p:cNvPr id="20" name="任意多边形 19"/>
            <p:cNvSpPr/>
            <p:nvPr/>
          </p:nvSpPr>
          <p:spPr>
            <a:xfrm rot="2700000" flipH="1" flipV="1">
              <a:off x="5703502" y="4181991"/>
              <a:ext cx="2885108" cy="1238253"/>
            </a:xfrm>
            <a:custGeom>
              <a:avLst/>
              <a:gdLst>
                <a:gd name="connsiteX0" fmla="*/ 2213105 w 2885108"/>
                <a:gd name="connsiteY0" fmla="*/ 0 h 1238253"/>
                <a:gd name="connsiteX1" fmla="*/ 2885108 w 2885108"/>
                <a:gd name="connsiteY1" fmla="*/ 619127 h 1238253"/>
                <a:gd name="connsiteX2" fmla="*/ 2213105 w 2885108"/>
                <a:gd name="connsiteY2" fmla="*/ 1238252 h 1238253"/>
                <a:gd name="connsiteX3" fmla="*/ 2213105 w 2885108"/>
                <a:gd name="connsiteY3" fmla="*/ 1238253 h 1238253"/>
                <a:gd name="connsiteX4" fmla="*/ 0 w 2885108"/>
                <a:gd name="connsiteY4" fmla="*/ 1238253 h 1238253"/>
                <a:gd name="connsiteX5" fmla="*/ 0 w 2885108"/>
                <a:gd name="connsiteY5" fmla="*/ 3 h 1238253"/>
                <a:gd name="connsiteX6" fmla="*/ 2213105 w 2885108"/>
                <a:gd name="connsiteY6" fmla="*/ 3 h 12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08" h="1238253">
                  <a:moveTo>
                    <a:pt x="2213105" y="0"/>
                  </a:moveTo>
                  <a:lnTo>
                    <a:pt x="2885108" y="619127"/>
                  </a:lnTo>
                  <a:lnTo>
                    <a:pt x="2213105" y="1238252"/>
                  </a:lnTo>
                  <a:lnTo>
                    <a:pt x="2213105" y="1238253"/>
                  </a:lnTo>
                  <a:lnTo>
                    <a:pt x="0" y="1238253"/>
                  </a:lnTo>
                  <a:lnTo>
                    <a:pt x="0" y="3"/>
                  </a:lnTo>
                  <a:lnTo>
                    <a:pt x="2213105" y="3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338097" y="4913357"/>
              <a:ext cx="682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6000" b="1" dirty="0" smtClean="0">
                  <a:solidFill>
                    <a:schemeClr val="bg1"/>
                  </a:solidFill>
                </a:rPr>
                <a:t>4</a:t>
              </a:r>
              <a:endParaRPr lang="zh-HK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9302945" y="5190354"/>
            <a:ext cx="1411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简历镀金</a:t>
            </a:r>
            <a:endParaRPr lang="zh-HK" altLang="en-US" sz="2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06343" y="5190354"/>
            <a:ext cx="1437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能力锻炼</a:t>
            </a:r>
            <a:endParaRPr lang="zh-HK" altLang="en-US" sz="2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06343" y="1886204"/>
            <a:ext cx="14252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创新学分</a:t>
            </a:r>
            <a:endParaRPr lang="zh-HK" altLang="en-US" sz="2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302945" y="1886204"/>
            <a:ext cx="2359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 smtClean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知识的综合应用</a:t>
            </a:r>
            <a:endParaRPr lang="zh-HK" altLang="en-US" sz="2400" dirty="0">
              <a:solidFill>
                <a:srgbClr val="4857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5" name="文本框 34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lang="en-US" altLang="zh-CN" sz="3600" b="1" spc="300" dirty="0" smtClean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hy</a:t>
              </a:r>
              <a:endParaRPr lang="zh-HK" altLang="en-US" sz="3600" b="1" spc="3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7877" y="760413"/>
              <a:ext cx="29108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“互联网</a:t>
              </a:r>
              <a:r>
                <a:rPr lang="en-US" altLang="zh-CN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”之于卿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2283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" name="文本框 2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lang="en-US" altLang="zh-CN" sz="3600" b="1" spc="300" dirty="0" smtClean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hy</a:t>
              </a:r>
              <a:endParaRPr lang="zh-HK" altLang="en-US" sz="3600" b="1" spc="3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67877" y="760413"/>
              <a:ext cx="29108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“互联网</a:t>
              </a:r>
              <a:r>
                <a:rPr lang="en-US" altLang="zh-CN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”之于卿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8269">
            <a:off x="9673546" y="594953"/>
            <a:ext cx="2023873" cy="12892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86" y="1073438"/>
            <a:ext cx="7194027" cy="57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2615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08"/>
          <a:stretch/>
        </p:blipFill>
        <p:spPr>
          <a:xfrm>
            <a:off x="0" y="0"/>
            <a:ext cx="12192000" cy="68770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00400" y="2644170"/>
            <a:ext cx="5791200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9600" b="1" spc="300" dirty="0" smtClean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96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nks</a:t>
            </a:r>
            <a:r>
              <a:rPr lang="en-US" altLang="zh-CN" sz="9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HK" altLang="en-US" sz="9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375926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28168" y="574997"/>
            <a:ext cx="2935662" cy="646331"/>
            <a:chOff x="4628169" y="642938"/>
            <a:chExt cx="2935662" cy="646331"/>
          </a:xfrm>
        </p:grpSpPr>
        <p:grpSp>
          <p:nvGrpSpPr>
            <p:cNvPr id="24" name="组合 23"/>
            <p:cNvGrpSpPr/>
            <p:nvPr/>
          </p:nvGrpSpPr>
          <p:grpSpPr>
            <a:xfrm>
              <a:off x="4902994" y="658922"/>
              <a:ext cx="2386012" cy="614362"/>
              <a:chOff x="4071938" y="642938"/>
              <a:chExt cx="2386012" cy="614362"/>
            </a:xfrm>
          </p:grpSpPr>
          <p:cxnSp>
            <p:nvCxnSpPr>
              <p:cNvPr id="9" name="直接连接符 8"/>
              <p:cNvCxnSpPr/>
              <p:nvPr/>
            </p:nvCxnSpPr>
            <p:spPr>
              <a:xfrm>
                <a:off x="4071938" y="642938"/>
                <a:ext cx="2386012" cy="0"/>
              </a:xfrm>
              <a:prstGeom prst="line">
                <a:avLst/>
              </a:prstGeom>
              <a:ln>
                <a:solidFill>
                  <a:srgbClr val="48484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4071938" y="1257300"/>
                <a:ext cx="2386012" cy="0"/>
              </a:xfrm>
              <a:prstGeom prst="line">
                <a:avLst/>
              </a:prstGeom>
              <a:ln>
                <a:solidFill>
                  <a:srgbClr val="48484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/>
            <p:cNvSpPr txBox="1"/>
            <p:nvPr/>
          </p:nvSpPr>
          <p:spPr>
            <a:xfrm>
              <a:off x="4628169" y="642938"/>
              <a:ext cx="2935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3600" b="1" dirty="0" err="1" smtClean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</a:t>
              </a:r>
              <a:r>
                <a:rPr lang="en-US" altLang="zh-HK" sz="3600" b="1" dirty="0" err="1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tants</a:t>
              </a:r>
              <a:endParaRPr lang="zh-HK" altLang="en-US" sz="3600" b="1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4873627"/>
            <a:ext cx="12192000" cy="157162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2E75B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1941515"/>
            <a:ext cx="12192000" cy="157162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2098677"/>
            <a:ext cx="12192000" cy="2843212"/>
            <a:chOff x="0" y="2098677"/>
            <a:chExt cx="12192000" cy="284321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8" b="35781"/>
            <a:stretch/>
          </p:blipFill>
          <p:spPr>
            <a:xfrm>
              <a:off x="0" y="2098677"/>
              <a:ext cx="12192000" cy="2843212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1560647" y="3972919"/>
              <a:ext cx="13840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483644" y="3972919"/>
              <a:ext cx="12247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ow</a:t>
              </a:r>
              <a:endParaRPr lang="zh-HK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678890" y="2540000"/>
              <a:ext cx="1147546" cy="1147546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HK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522227" y="2540992"/>
              <a:ext cx="1147546" cy="1147546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HK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9365565" y="2540992"/>
              <a:ext cx="1147546" cy="1147546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HK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320279" y="3972355"/>
              <a:ext cx="12381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</a:t>
              </a:r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hy</a:t>
              </a:r>
              <a:endParaRPr lang="zh-HK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441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7"/>
          <a:stretch/>
        </p:blipFill>
        <p:spPr>
          <a:xfrm>
            <a:off x="0" y="0"/>
            <a:ext cx="12192000" cy="6879771"/>
          </a:xfrm>
          <a:prstGeom prst="rect">
            <a:avLst/>
          </a:prstGeom>
          <a:solidFill>
            <a:srgbClr val="2E75B6">
              <a:alpha val="50000"/>
            </a:srgbClr>
          </a:solidFill>
        </p:spPr>
      </p:pic>
      <p:sp>
        <p:nvSpPr>
          <p:cNvPr id="29" name="椭圆 28"/>
          <p:cNvSpPr/>
          <p:nvPr/>
        </p:nvSpPr>
        <p:spPr>
          <a:xfrm>
            <a:off x="7275369" y="1679116"/>
            <a:ext cx="229156" cy="229156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椭圆 29"/>
          <p:cNvSpPr/>
          <p:nvPr/>
        </p:nvSpPr>
        <p:spPr>
          <a:xfrm>
            <a:off x="5886755" y="1499861"/>
            <a:ext cx="471201" cy="471201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椭圆 26"/>
          <p:cNvSpPr/>
          <p:nvPr/>
        </p:nvSpPr>
        <p:spPr>
          <a:xfrm>
            <a:off x="6490687" y="1202957"/>
            <a:ext cx="651951" cy="651951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椭圆 27"/>
          <p:cNvSpPr/>
          <p:nvPr/>
        </p:nvSpPr>
        <p:spPr>
          <a:xfrm>
            <a:off x="6863857" y="1872683"/>
            <a:ext cx="463448" cy="463448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6" name="椭圆 15"/>
          <p:cNvSpPr/>
          <p:nvPr/>
        </p:nvSpPr>
        <p:spPr>
          <a:xfrm>
            <a:off x="5463698" y="4433540"/>
            <a:ext cx="302440" cy="302440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椭圆 9"/>
          <p:cNvSpPr/>
          <p:nvPr/>
        </p:nvSpPr>
        <p:spPr>
          <a:xfrm>
            <a:off x="5641273" y="4639634"/>
            <a:ext cx="1102659" cy="1102659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椭圆 1"/>
          <p:cNvSpPr/>
          <p:nvPr/>
        </p:nvSpPr>
        <p:spPr>
          <a:xfrm>
            <a:off x="5893200" y="2982789"/>
            <a:ext cx="665144" cy="665144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椭圆 8"/>
          <p:cNvSpPr/>
          <p:nvPr/>
        </p:nvSpPr>
        <p:spPr>
          <a:xfrm>
            <a:off x="5200201" y="2318011"/>
            <a:ext cx="741225" cy="741225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椭圆 10"/>
          <p:cNvSpPr/>
          <p:nvPr/>
        </p:nvSpPr>
        <p:spPr>
          <a:xfrm>
            <a:off x="6538813" y="3814654"/>
            <a:ext cx="949380" cy="932962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椭圆 11"/>
          <p:cNvSpPr/>
          <p:nvPr/>
        </p:nvSpPr>
        <p:spPr>
          <a:xfrm>
            <a:off x="6634425" y="2869045"/>
            <a:ext cx="790515" cy="790515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椭圆 12"/>
          <p:cNvSpPr/>
          <p:nvPr/>
        </p:nvSpPr>
        <p:spPr>
          <a:xfrm>
            <a:off x="6084802" y="2088682"/>
            <a:ext cx="857026" cy="857026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椭圆 13"/>
          <p:cNvSpPr/>
          <p:nvPr/>
        </p:nvSpPr>
        <p:spPr>
          <a:xfrm>
            <a:off x="4855655" y="3072807"/>
            <a:ext cx="854560" cy="854560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椭圆 14"/>
          <p:cNvSpPr/>
          <p:nvPr/>
        </p:nvSpPr>
        <p:spPr>
          <a:xfrm>
            <a:off x="5606449" y="3649580"/>
            <a:ext cx="820357" cy="820357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椭圆 16"/>
          <p:cNvSpPr/>
          <p:nvPr/>
        </p:nvSpPr>
        <p:spPr>
          <a:xfrm>
            <a:off x="5800617" y="2095566"/>
            <a:ext cx="281618" cy="281618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直角三角形 47"/>
          <p:cNvSpPr/>
          <p:nvPr/>
        </p:nvSpPr>
        <p:spPr>
          <a:xfrm>
            <a:off x="-13765" y="-21771"/>
            <a:ext cx="12192000" cy="6879771"/>
          </a:xfrm>
          <a:prstGeom prst="rtTriangle">
            <a:avLst/>
          </a:prstGeom>
          <a:solidFill>
            <a:srgbClr val="2E75B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9" name="直角三角形 48"/>
          <p:cNvSpPr/>
          <p:nvPr/>
        </p:nvSpPr>
        <p:spPr>
          <a:xfrm flipH="1" flipV="1">
            <a:off x="0" y="0"/>
            <a:ext cx="12192000" cy="6879771"/>
          </a:xfrm>
          <a:prstGeom prst="rtTriangle">
            <a:avLst/>
          </a:prstGeom>
          <a:solidFill>
            <a:srgbClr val="060606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3" name="椭圆 32"/>
          <p:cNvSpPr/>
          <p:nvPr/>
        </p:nvSpPr>
        <p:spPr>
          <a:xfrm>
            <a:off x="7037869" y="2493554"/>
            <a:ext cx="229156" cy="229156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椭圆 33"/>
          <p:cNvSpPr/>
          <p:nvPr/>
        </p:nvSpPr>
        <p:spPr>
          <a:xfrm>
            <a:off x="4607136" y="4022128"/>
            <a:ext cx="713852" cy="713852"/>
          </a:xfrm>
          <a:prstGeom prst="ellipse">
            <a:avLst/>
          </a:prstGeom>
          <a:solidFill>
            <a:srgbClr val="060606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椭圆 34"/>
          <p:cNvSpPr/>
          <p:nvPr/>
        </p:nvSpPr>
        <p:spPr>
          <a:xfrm>
            <a:off x="6831538" y="4827514"/>
            <a:ext cx="311100" cy="305720"/>
          </a:xfrm>
          <a:prstGeom prst="ellipse">
            <a:avLst/>
          </a:prstGeom>
          <a:solidFill>
            <a:srgbClr val="2E75B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688977" y="2610509"/>
            <a:ext cx="4814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ONE</a:t>
            </a:r>
            <a:endParaRPr lang="zh-HK" altLang="en-US" sz="72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9697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3141" y="168271"/>
            <a:ext cx="3454188" cy="939674"/>
            <a:chOff x="149624" y="133765"/>
            <a:chExt cx="3454188" cy="939674"/>
          </a:xfrm>
        </p:grpSpPr>
        <p:sp>
          <p:nvSpPr>
            <p:cNvPr id="35" name="文本框 34"/>
            <p:cNvSpPr txBox="1"/>
            <p:nvPr/>
          </p:nvSpPr>
          <p:spPr>
            <a:xfrm>
              <a:off x="149624" y="133765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What</a:t>
              </a:r>
              <a:endParaRPr lang="zh-HK" altLang="en-US" sz="3600" b="1" spc="3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27531" y="673329"/>
              <a:ext cx="3176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什么是“互联网</a:t>
              </a:r>
              <a:r>
                <a:rPr lang="en-US" altLang="zh-CN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59654" y="173266"/>
              <a:ext cx="201202" cy="831850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27" name="图片 26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05" y="1973018"/>
            <a:ext cx="6104025" cy="4152900"/>
          </a:xfrm>
          <a:prstGeom prst="roundRect">
            <a:avLst>
              <a:gd name="adj" fmla="val 18219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9" name="矩形 38"/>
          <p:cNvSpPr/>
          <p:nvPr/>
        </p:nvSpPr>
        <p:spPr>
          <a:xfrm>
            <a:off x="871267" y="1394896"/>
            <a:ext cx="71560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由教育部、中央网信办、国家发改委、工信部、人社部、国家知识产权局、中科院、中国工程院、共青团中央主办的中国“互联网</a:t>
            </a:r>
            <a:r>
              <a:rPr lang="en-US" altLang="zh-CN" dirty="0"/>
              <a:t>+</a:t>
            </a:r>
            <a:r>
              <a:rPr lang="zh-CN" altLang="en-US" dirty="0"/>
              <a:t>”大学生创新创业大赛</a:t>
            </a:r>
            <a:endParaRPr lang="zh-HK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71267" y="3033805"/>
            <a:ext cx="4502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旨在深化高等教育综合改革，激发大学生的创造力，培养造就“大众创业，万众创新”的生力军；推动赛事成果转化和产学研用的紧密结合，促进“互联网</a:t>
            </a:r>
            <a:r>
              <a:rPr lang="en-US" altLang="zh-CN" dirty="0" smtClean="0"/>
              <a:t>+</a:t>
            </a:r>
            <a:r>
              <a:rPr lang="zh-CN" altLang="en-US" dirty="0" smtClean="0"/>
              <a:t>”新业态的形成，服务经济提质增效升级；以创新引领创业，创业带动就业，推动高校毕业生更高质量创业就业。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3240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253141" y="168271"/>
            <a:ext cx="3454188" cy="939674"/>
            <a:chOff x="149624" y="133765"/>
            <a:chExt cx="3454188" cy="939674"/>
          </a:xfrm>
        </p:grpSpPr>
        <p:sp>
          <p:nvSpPr>
            <p:cNvPr id="66" name="文本框 65"/>
            <p:cNvSpPr txBox="1"/>
            <p:nvPr/>
          </p:nvSpPr>
          <p:spPr>
            <a:xfrm>
              <a:off x="149624" y="133765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What</a:t>
              </a:r>
              <a:endParaRPr lang="zh-HK" altLang="en-US" sz="3600" b="1" spc="3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27531" y="673329"/>
              <a:ext cx="3176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什么是“互联网</a:t>
              </a:r>
              <a:r>
                <a:rPr lang="en-US" altLang="zh-CN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59654" y="173266"/>
              <a:ext cx="201202" cy="831850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6405">
            <a:off x="9602959" y="586696"/>
            <a:ext cx="2355456" cy="1602544"/>
          </a:xfrm>
          <a:prstGeom prst="snip2DiagRect">
            <a:avLst>
              <a:gd name="adj1" fmla="val 0"/>
              <a:gd name="adj2" fmla="val 31045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2616">
            <a:off x="9410294" y="1678608"/>
            <a:ext cx="2012044" cy="1509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69" y="404793"/>
            <a:ext cx="2032890" cy="18504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5"/>
          <p:cNvSpPr txBox="1"/>
          <p:nvPr/>
        </p:nvSpPr>
        <p:spPr>
          <a:xfrm>
            <a:off x="897147" y="1330018"/>
            <a:ext cx="697877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</a:t>
            </a:r>
            <a:r>
              <a:rPr lang="zh-CN" altLang="en-US" sz="1600" dirty="0" smtClean="0"/>
              <a:t>参赛</a:t>
            </a:r>
            <a:r>
              <a:rPr lang="zh-CN" altLang="en-US" sz="1600" dirty="0"/>
              <a:t>项目要求能够将移动互联网、云计算、大数据、人工智能、物联网等新一代信息技术与经济社会各领域紧密结合，培育基于互联网新时代的新产品、新服务、新业态、新模式；发挥互联网在促进产业升级以及信息化和工业化深度融合中的作用，促进制造业、农业、能源、环保等产业转型升级；发挥互联网在社会服务中的作用，创新网络化服务模式，促进互联网与教育、医疗、交通、金融、消费生活等深度融合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r>
              <a:rPr lang="zh-CN" altLang="en-US" sz="1600" dirty="0" smtClean="0"/>
              <a:t>        参赛</a:t>
            </a:r>
            <a:r>
              <a:rPr lang="zh-CN" altLang="en-US" sz="1600" dirty="0"/>
              <a:t>项目主要包括以下类型</a:t>
            </a:r>
            <a:r>
              <a:rPr lang="zh-CN" altLang="en-US" sz="1600" dirty="0" smtClean="0"/>
              <a:t>：</a:t>
            </a:r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231663" y="3274019"/>
            <a:ext cx="85142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AutoNum type="arabicPeriod"/>
            </a:pPr>
            <a:r>
              <a:rPr lang="en-US" altLang="zh-CN" sz="1600" dirty="0"/>
              <a:t>“</a:t>
            </a:r>
            <a:r>
              <a:rPr lang="zh-CN" altLang="en-US" sz="1600" dirty="0"/>
              <a:t>互联网</a:t>
            </a:r>
            <a:r>
              <a:rPr lang="en-US" altLang="zh-CN" sz="1600" dirty="0"/>
              <a:t>+”</a:t>
            </a:r>
            <a:r>
              <a:rPr lang="zh-CN" altLang="en-US" sz="1600" dirty="0"/>
              <a:t>现代农业，包括农林牧渔等；</a:t>
            </a:r>
          </a:p>
          <a:p>
            <a:r>
              <a:rPr lang="en-US" altLang="zh-CN" sz="1600" dirty="0"/>
              <a:t>2.   “</a:t>
            </a:r>
            <a:r>
              <a:rPr lang="zh-CN" altLang="en-US" sz="1600" dirty="0"/>
              <a:t>互联网</a:t>
            </a:r>
            <a:r>
              <a:rPr lang="en-US" altLang="zh-CN" sz="1600" dirty="0"/>
              <a:t>+”</a:t>
            </a:r>
            <a:r>
              <a:rPr lang="zh-CN" altLang="en-US" sz="1600" dirty="0"/>
              <a:t>制造业，包括智能硬件、先进制造、工业自动化、生物医药、节能环保、新材料、军工等；</a:t>
            </a:r>
          </a:p>
          <a:p>
            <a:r>
              <a:rPr lang="en-US" altLang="zh-CN" sz="1600" dirty="0"/>
              <a:t>3.  “</a:t>
            </a:r>
            <a:r>
              <a:rPr lang="zh-CN" altLang="en-US" sz="1600" dirty="0"/>
              <a:t>互联网</a:t>
            </a:r>
            <a:r>
              <a:rPr lang="en-US" altLang="zh-CN" sz="1600" dirty="0"/>
              <a:t>+”</a:t>
            </a:r>
            <a:r>
              <a:rPr lang="zh-CN" altLang="en-US" sz="1600" dirty="0"/>
              <a:t>信息技术服务，包括工具软件、社交网络、媒体门户、企业服务等；</a:t>
            </a:r>
          </a:p>
          <a:p>
            <a:r>
              <a:rPr lang="en-US" altLang="zh-CN" sz="1600" dirty="0"/>
              <a:t>4</a:t>
            </a:r>
            <a:r>
              <a:rPr lang="en-US" altLang="zh-CN" sz="1600" dirty="0"/>
              <a:t>.  “</a:t>
            </a:r>
            <a:r>
              <a:rPr lang="zh-CN" altLang="en-US" sz="1600" dirty="0"/>
              <a:t>互联网</a:t>
            </a:r>
            <a:r>
              <a:rPr lang="en-US" altLang="zh-CN" sz="1600" dirty="0"/>
              <a:t>+”</a:t>
            </a:r>
            <a:r>
              <a:rPr lang="zh-CN" altLang="en-US" sz="1600" dirty="0"/>
              <a:t>文化创意服务，包括广播影视、设计服务、文化艺术、旅游休闲、艺术品交易、广告会展、动漫娱乐、体育竞技等；</a:t>
            </a:r>
          </a:p>
          <a:p>
            <a:r>
              <a:rPr lang="en-US" altLang="zh-CN" sz="1600" dirty="0"/>
              <a:t>5</a:t>
            </a:r>
            <a:r>
              <a:rPr lang="en-US" altLang="zh-CN" sz="1600" dirty="0"/>
              <a:t>.  “</a:t>
            </a:r>
            <a:r>
              <a:rPr lang="zh-CN" altLang="en-US" sz="1600" dirty="0"/>
              <a:t>互联网</a:t>
            </a:r>
            <a:r>
              <a:rPr lang="en-US" altLang="zh-CN" sz="1600" dirty="0"/>
              <a:t>+”</a:t>
            </a:r>
            <a:r>
              <a:rPr lang="zh-CN" altLang="en-US" sz="1600" dirty="0"/>
              <a:t>商务服务，包括电子商务、消费生活、金融、财经法务、房产家居、高效物流等；</a:t>
            </a:r>
          </a:p>
          <a:p>
            <a:r>
              <a:rPr lang="en-US" altLang="zh-CN" sz="1600" dirty="0"/>
              <a:t>6</a:t>
            </a:r>
            <a:r>
              <a:rPr lang="en-US" altLang="zh-CN" sz="1600" dirty="0"/>
              <a:t>.  “</a:t>
            </a:r>
            <a:r>
              <a:rPr lang="zh-CN" altLang="en-US" sz="1600" dirty="0"/>
              <a:t>互联网</a:t>
            </a:r>
            <a:r>
              <a:rPr lang="en-US" altLang="zh-CN" sz="1600" dirty="0"/>
              <a:t>+”</a:t>
            </a:r>
            <a:r>
              <a:rPr lang="zh-CN" altLang="en-US" sz="1600" dirty="0"/>
              <a:t>公共服务，包括教育培训、医疗健康、交通、人力资源服务等；</a:t>
            </a:r>
          </a:p>
          <a:p>
            <a:r>
              <a:rPr lang="en-US" altLang="zh-CN" sz="1600" dirty="0"/>
              <a:t>7</a:t>
            </a:r>
            <a:r>
              <a:rPr lang="en-US" altLang="zh-CN" sz="1600" dirty="0"/>
              <a:t>.  “</a:t>
            </a:r>
            <a:r>
              <a:rPr lang="zh-CN" altLang="en-US" sz="1600" dirty="0"/>
              <a:t>互联网</a:t>
            </a:r>
            <a:r>
              <a:rPr lang="en-US" altLang="zh-CN" sz="1600" dirty="0"/>
              <a:t>+”</a:t>
            </a:r>
            <a:r>
              <a:rPr lang="zh-CN" altLang="en-US" sz="1600" dirty="0"/>
              <a:t>公益创业，以社会价值为导向的非盈利性创业。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3145793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452884" y="5380106"/>
            <a:ext cx="6264813" cy="838907"/>
            <a:chOff x="2909422" y="5388732"/>
            <a:chExt cx="6264813" cy="838907"/>
          </a:xfrm>
        </p:grpSpPr>
        <p:sp>
          <p:nvSpPr>
            <p:cNvPr id="206" name="圆角矩形 4"/>
            <p:cNvSpPr>
              <a:spLocks noChangeArrowheads="1"/>
            </p:cNvSpPr>
            <p:nvPr/>
          </p:nvSpPr>
          <p:spPr bwMode="auto">
            <a:xfrm>
              <a:off x="2909422" y="5388732"/>
              <a:ext cx="6264813" cy="838907"/>
            </a:xfrm>
            <a:prstGeom prst="roundRect">
              <a:avLst>
                <a:gd name="adj" fmla="val 2561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dist="53882" dir="2700000" algn="ctr" rotWithShape="0">
                <a:srgbClr val="DDDDDD"/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1" name="文本框 210"/>
            <p:cNvSpPr txBox="1"/>
            <p:nvPr/>
          </p:nvSpPr>
          <p:spPr>
            <a:xfrm>
              <a:off x="2978481" y="5506905"/>
              <a:ext cx="90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i="1" dirty="0" smtClean="0"/>
                <a:t>就业型创业组</a:t>
              </a:r>
              <a:endParaRPr lang="zh-CN" altLang="en-US" b="1" i="1" dirty="0"/>
            </a:p>
          </p:txBody>
        </p:sp>
        <p:sp>
          <p:nvSpPr>
            <p:cNvPr id="212" name="文本框 211"/>
            <p:cNvSpPr txBox="1"/>
            <p:nvPr/>
          </p:nvSpPr>
          <p:spPr>
            <a:xfrm>
              <a:off x="3859837" y="5463444"/>
              <a:ext cx="50164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参赛项目有效提升大学生就业数量与就业质量，主要面向高职高专院校的创新创业项目（高职高专院校也可申报其他符合条件的组别），其他高校也可申报本组。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452885" y="2720396"/>
            <a:ext cx="6264813" cy="838907"/>
            <a:chOff x="2909423" y="2729022"/>
            <a:chExt cx="6264813" cy="838907"/>
          </a:xfrm>
        </p:grpSpPr>
        <p:sp>
          <p:nvSpPr>
            <p:cNvPr id="204" name="圆角矩形 4"/>
            <p:cNvSpPr>
              <a:spLocks noChangeArrowheads="1"/>
            </p:cNvSpPr>
            <p:nvPr/>
          </p:nvSpPr>
          <p:spPr bwMode="auto">
            <a:xfrm>
              <a:off x="2909423" y="2729022"/>
              <a:ext cx="6264813" cy="838907"/>
            </a:xfrm>
            <a:prstGeom prst="roundRect">
              <a:avLst>
                <a:gd name="adj" fmla="val 2561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dist="53882" dir="2700000" algn="ctr" rotWithShape="0">
                <a:srgbClr val="DDDDDD"/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7" name="文本框 206"/>
            <p:cNvSpPr txBox="1"/>
            <p:nvPr/>
          </p:nvSpPr>
          <p:spPr>
            <a:xfrm>
              <a:off x="2978481" y="2963809"/>
              <a:ext cx="901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i="1" dirty="0" smtClean="0"/>
                <a:t>初创组</a:t>
              </a:r>
              <a:endParaRPr lang="zh-CN" altLang="en-US" b="1" i="1" dirty="0"/>
            </a:p>
          </p:txBody>
        </p:sp>
        <p:sp>
          <p:nvSpPr>
            <p:cNvPr id="208" name="文本框 207"/>
            <p:cNvSpPr txBox="1"/>
            <p:nvPr/>
          </p:nvSpPr>
          <p:spPr>
            <a:xfrm>
              <a:off x="3819932" y="2892320"/>
              <a:ext cx="5016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参赛项目工商登记注册未满</a:t>
              </a:r>
              <a:r>
                <a:rPr lang="en-US" altLang="zh-CN" sz="1400" dirty="0"/>
                <a:t>3</a:t>
              </a:r>
              <a:r>
                <a:rPr lang="zh-CN" altLang="en-US" sz="1400" dirty="0"/>
                <a:t>年（</a:t>
              </a:r>
              <a:r>
                <a:rPr lang="en-US" altLang="zh-CN" sz="1400" dirty="0"/>
                <a:t>2014</a:t>
              </a:r>
              <a:r>
                <a:rPr lang="zh-CN" altLang="en-US" sz="1400" dirty="0"/>
                <a:t>年</a:t>
              </a:r>
              <a:r>
                <a:rPr lang="en-US" altLang="zh-CN" sz="1400" dirty="0"/>
                <a:t>3</a:t>
              </a:r>
              <a:r>
                <a:rPr lang="zh-CN" altLang="en-US" sz="1400" dirty="0"/>
                <a:t>月</a:t>
              </a:r>
              <a:r>
                <a:rPr lang="en-US" altLang="zh-CN" sz="1400" dirty="0"/>
                <a:t>1</a:t>
              </a:r>
              <a:r>
                <a:rPr lang="zh-CN" altLang="en-US" sz="1400" dirty="0"/>
                <a:t>日后注册），且获机构或个人股权投资不超过</a:t>
              </a:r>
              <a:r>
                <a:rPr lang="en-US" altLang="zh-CN" sz="1400" dirty="0"/>
                <a:t>1</a:t>
              </a:r>
              <a:r>
                <a:rPr lang="zh-CN" altLang="en-US" sz="1400" dirty="0"/>
                <a:t>轮次。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389229" y="4076324"/>
            <a:ext cx="6295822" cy="838907"/>
            <a:chOff x="1845767" y="4084950"/>
            <a:chExt cx="6295822" cy="838907"/>
          </a:xfrm>
        </p:grpSpPr>
        <p:sp>
          <p:nvSpPr>
            <p:cNvPr id="205" name="圆角矩形 4"/>
            <p:cNvSpPr>
              <a:spLocks noChangeArrowheads="1"/>
            </p:cNvSpPr>
            <p:nvPr/>
          </p:nvSpPr>
          <p:spPr bwMode="auto">
            <a:xfrm>
              <a:off x="1845767" y="4084950"/>
              <a:ext cx="6264813" cy="838907"/>
            </a:xfrm>
            <a:prstGeom prst="roundRect">
              <a:avLst>
                <a:gd name="adj" fmla="val 2561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dist="53882" dir="2700000" algn="ctr" rotWithShape="0">
                <a:srgbClr val="DDDDDD"/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9" name="文本框 208"/>
            <p:cNvSpPr txBox="1"/>
            <p:nvPr/>
          </p:nvSpPr>
          <p:spPr>
            <a:xfrm>
              <a:off x="2274924" y="4319737"/>
              <a:ext cx="901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i="1" dirty="0" smtClean="0"/>
                <a:t>成长组</a:t>
              </a:r>
              <a:endParaRPr lang="zh-CN" altLang="en-US" b="1" i="1" dirty="0"/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3125117" y="4185193"/>
              <a:ext cx="50164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参赛项目工商登记注册</a:t>
              </a:r>
              <a:r>
                <a:rPr lang="en-US" altLang="zh-CN" sz="1400" dirty="0"/>
                <a:t>3</a:t>
              </a:r>
              <a:r>
                <a:rPr lang="zh-CN" altLang="en-US" sz="1400" dirty="0"/>
                <a:t>年以上（</a:t>
              </a:r>
              <a:r>
                <a:rPr lang="en-US" altLang="zh-CN" sz="1400" dirty="0"/>
                <a:t>2014</a:t>
              </a:r>
              <a:r>
                <a:rPr lang="zh-CN" altLang="en-US" sz="1400" dirty="0"/>
                <a:t>年</a:t>
              </a:r>
              <a:r>
                <a:rPr lang="en-US" altLang="zh-CN" sz="1400" dirty="0"/>
                <a:t>3</a:t>
              </a:r>
              <a:r>
                <a:rPr lang="zh-CN" altLang="en-US" sz="1400" dirty="0"/>
                <a:t>月</a:t>
              </a:r>
              <a:r>
                <a:rPr lang="en-US" altLang="zh-CN" sz="1400" dirty="0"/>
                <a:t>1</a:t>
              </a:r>
              <a:r>
                <a:rPr lang="zh-CN" altLang="en-US" sz="1400" dirty="0"/>
                <a:t>日前注册）；或工商登记注册未满</a:t>
              </a:r>
              <a:r>
                <a:rPr lang="en-US" altLang="zh-CN" sz="1400" dirty="0"/>
                <a:t>3</a:t>
              </a:r>
              <a:r>
                <a:rPr lang="zh-CN" altLang="en-US" sz="1400" dirty="0"/>
                <a:t>年（</a:t>
              </a:r>
              <a:r>
                <a:rPr lang="en-US" altLang="zh-CN" sz="1400" dirty="0"/>
                <a:t>2014</a:t>
              </a:r>
              <a:r>
                <a:rPr lang="zh-CN" altLang="en-US" sz="1400" dirty="0"/>
                <a:t>年</a:t>
              </a:r>
              <a:r>
                <a:rPr lang="en-US" altLang="zh-CN" sz="1400" dirty="0"/>
                <a:t>3</a:t>
              </a:r>
              <a:r>
                <a:rPr lang="zh-CN" altLang="en-US" sz="1400" dirty="0"/>
                <a:t>月</a:t>
              </a:r>
              <a:r>
                <a:rPr lang="en-US" altLang="zh-CN" sz="1400" dirty="0"/>
                <a:t>1</a:t>
              </a:r>
              <a:r>
                <a:rPr lang="zh-CN" altLang="en-US" sz="1400" dirty="0"/>
                <a:t>日后注册），且获机构或个人股权投资</a:t>
              </a:r>
              <a:r>
                <a:rPr lang="en-US" altLang="zh-CN" sz="1400" dirty="0"/>
                <a:t>2</a:t>
              </a:r>
              <a:r>
                <a:rPr lang="zh-CN" altLang="en-US" sz="1400" dirty="0"/>
                <a:t>轮次以上（含</a:t>
              </a:r>
              <a:r>
                <a:rPr lang="en-US" altLang="zh-CN" sz="1400" dirty="0"/>
                <a:t>2</a:t>
              </a:r>
              <a:r>
                <a:rPr lang="zh-CN" altLang="en-US" sz="1400" dirty="0"/>
                <a:t>轮次）。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84743" y="1397562"/>
            <a:ext cx="6304405" cy="838907"/>
            <a:chOff x="1841281" y="1406188"/>
            <a:chExt cx="6304405" cy="838907"/>
          </a:xfrm>
        </p:grpSpPr>
        <p:sp>
          <p:nvSpPr>
            <p:cNvPr id="152" name="圆角矩形 4"/>
            <p:cNvSpPr>
              <a:spLocks noChangeArrowheads="1"/>
            </p:cNvSpPr>
            <p:nvPr/>
          </p:nvSpPr>
          <p:spPr bwMode="auto">
            <a:xfrm>
              <a:off x="1841281" y="1406188"/>
              <a:ext cx="6264813" cy="838907"/>
            </a:xfrm>
            <a:prstGeom prst="roundRect">
              <a:avLst>
                <a:gd name="adj" fmla="val 2561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dist="53882" dir="2700000" algn="ctr" rotWithShape="0">
                <a:srgbClr val="DDDDDD"/>
              </a:out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274924" y="1638907"/>
              <a:ext cx="901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i="1" dirty="0" smtClean="0"/>
                <a:t>创意组</a:t>
              </a:r>
              <a:endParaRPr lang="zh-CN" altLang="en-US" b="1" i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129214" y="1565344"/>
              <a:ext cx="5016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在</a:t>
              </a:r>
              <a:r>
                <a:rPr lang="en-US" altLang="zh-CN" sz="1400" dirty="0"/>
                <a:t>2017</a:t>
              </a:r>
              <a:r>
                <a:rPr lang="zh-CN" altLang="en-US" sz="1400" dirty="0"/>
                <a:t>年</a:t>
              </a:r>
              <a:r>
                <a:rPr lang="en-US" altLang="zh-CN" sz="1400" dirty="0"/>
                <a:t>5</a:t>
              </a:r>
              <a:r>
                <a:rPr lang="zh-CN" altLang="en-US" sz="1400" dirty="0"/>
                <a:t>月</a:t>
              </a:r>
              <a:r>
                <a:rPr lang="en-US" altLang="zh-CN" sz="1400" dirty="0"/>
                <a:t>31</a:t>
              </a:r>
              <a:r>
                <a:rPr lang="zh-CN" altLang="en-US" sz="1400" dirty="0"/>
                <a:t>日前尚未完成工商登记注册</a:t>
              </a:r>
              <a:r>
                <a:rPr lang="zh-CN" altLang="en-US" sz="1400" dirty="0" smtClean="0"/>
                <a:t>。须</a:t>
              </a:r>
              <a:r>
                <a:rPr lang="zh-CN" altLang="en-US" sz="1400" dirty="0"/>
                <a:t>为普通高等学校在校生（可为本专科生、研究生，不含在职生）。</a:t>
              </a: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9291652" y="5304530"/>
            <a:ext cx="1109014" cy="1109014"/>
            <a:chOff x="1247364" y="1647509"/>
            <a:chExt cx="1109014" cy="1109014"/>
          </a:xfrm>
        </p:grpSpPr>
        <p:grpSp>
          <p:nvGrpSpPr>
            <p:cNvPr id="154" name="组合 153"/>
            <p:cNvGrpSpPr/>
            <p:nvPr/>
          </p:nvGrpSpPr>
          <p:grpSpPr>
            <a:xfrm>
              <a:off x="1247364" y="1647509"/>
              <a:ext cx="1109014" cy="1109014"/>
              <a:chOff x="2279557" y="1392351"/>
              <a:chExt cx="2895599" cy="2895600"/>
            </a:xfrm>
          </p:grpSpPr>
          <p:pic>
            <p:nvPicPr>
              <p:cNvPr id="156" name="椭圆 4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9557" y="1392351"/>
                <a:ext cx="2895599" cy="289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7" name="Group 47"/>
              <p:cNvGrpSpPr>
                <a:grpSpLocks/>
              </p:cNvGrpSpPr>
              <p:nvPr/>
            </p:nvGrpSpPr>
            <p:grpSpPr bwMode="auto">
              <a:xfrm>
                <a:off x="2504536" y="1590888"/>
                <a:ext cx="2225675" cy="2235200"/>
                <a:chOff x="672" y="720"/>
                <a:chExt cx="1402" cy="1408"/>
              </a:xfrm>
            </p:grpSpPr>
            <p:sp>
              <p:nvSpPr>
                <p:cNvPr id="158" name="Freeform 6"/>
                <p:cNvSpPr>
                  <a:spLocks/>
                </p:cNvSpPr>
                <p:nvPr/>
              </p:nvSpPr>
              <p:spPr bwMode="auto">
                <a:xfrm>
                  <a:off x="1705" y="830"/>
                  <a:ext cx="267" cy="265"/>
                </a:xfrm>
                <a:custGeom>
                  <a:avLst/>
                  <a:gdLst>
                    <a:gd name="T0" fmla="*/ 355522 w 207"/>
                    <a:gd name="T1" fmla="*/ 310981 h 206"/>
                    <a:gd name="T2" fmla="*/ 44655 w 207"/>
                    <a:gd name="T3" fmla="*/ 0 h 206"/>
                    <a:gd name="T4" fmla="*/ 0 w 207"/>
                    <a:gd name="T5" fmla="*/ 75598 h 206"/>
                    <a:gd name="T6" fmla="*/ 279952 w 207"/>
                    <a:gd name="T7" fmla="*/ 353934 h 206"/>
                    <a:gd name="T8" fmla="*/ 355522 w 207"/>
                    <a:gd name="T9" fmla="*/ 310981 h 2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7"/>
                    <a:gd name="T16" fmla="*/ 0 h 206"/>
                    <a:gd name="T17" fmla="*/ 207 w 207"/>
                    <a:gd name="T18" fmla="*/ 206 h 2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9" name="Freeform 7"/>
                <p:cNvSpPr>
                  <a:spLocks/>
                </p:cNvSpPr>
                <p:nvPr/>
              </p:nvSpPr>
              <p:spPr bwMode="auto">
                <a:xfrm>
                  <a:off x="1392" y="720"/>
                  <a:ext cx="322" cy="14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87508 h 111"/>
                    <a:gd name="T4" fmla="*/ 383604 w 248"/>
                    <a:gd name="T5" fmla="*/ 190458 h 111"/>
                    <a:gd name="T6" fmla="*/ 428531 w 248"/>
                    <a:gd name="T7" fmla="*/ 114961 h 111"/>
                    <a:gd name="T8" fmla="*/ 0 w 248"/>
                    <a:gd name="T9" fmla="*/ 0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8"/>
                    <a:gd name="T16" fmla="*/ 0 h 111"/>
                    <a:gd name="T17" fmla="*/ 248 w 248"/>
                    <a:gd name="T18" fmla="*/ 111 h 1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0" name="Freeform 8"/>
                <p:cNvSpPr>
                  <a:spLocks/>
                </p:cNvSpPr>
                <p:nvPr/>
              </p:nvSpPr>
              <p:spPr bwMode="auto">
                <a:xfrm>
                  <a:off x="1931" y="1092"/>
                  <a:ext cx="143" cy="319"/>
                </a:xfrm>
                <a:custGeom>
                  <a:avLst/>
                  <a:gdLst>
                    <a:gd name="T0" fmla="*/ 77213 w 111"/>
                    <a:gd name="T1" fmla="*/ 0 h 247"/>
                    <a:gd name="T2" fmla="*/ 0 w 111"/>
                    <a:gd name="T3" fmla="*/ 44774 h 247"/>
                    <a:gd name="T4" fmla="*/ 102950 w 111"/>
                    <a:gd name="T5" fmla="*/ 425356 h 247"/>
                    <a:gd name="T6" fmla="*/ 190458 w 111"/>
                    <a:gd name="T7" fmla="*/ 425356 h 247"/>
                    <a:gd name="T8" fmla="*/ 77213 w 111"/>
                    <a:gd name="T9" fmla="*/ 0 h 2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7"/>
                    <a:gd name="T17" fmla="*/ 111 w 111"/>
                    <a:gd name="T18" fmla="*/ 247 h 2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1" name="Freeform 9"/>
                <p:cNvSpPr>
                  <a:spLocks/>
                </p:cNvSpPr>
                <p:nvPr/>
              </p:nvSpPr>
              <p:spPr bwMode="auto">
                <a:xfrm>
                  <a:off x="1931" y="1443"/>
                  <a:ext cx="143" cy="322"/>
                </a:xfrm>
                <a:custGeom>
                  <a:avLst/>
                  <a:gdLst>
                    <a:gd name="T0" fmla="*/ 102950 w 111"/>
                    <a:gd name="T1" fmla="*/ 0 h 248"/>
                    <a:gd name="T2" fmla="*/ 0 w 111"/>
                    <a:gd name="T3" fmla="*/ 383603 h 248"/>
                    <a:gd name="T4" fmla="*/ 77213 w 111"/>
                    <a:gd name="T5" fmla="*/ 428530 h 248"/>
                    <a:gd name="T6" fmla="*/ 190458 w 111"/>
                    <a:gd name="T7" fmla="*/ 0 h 248"/>
                    <a:gd name="T8" fmla="*/ 102950 w 111"/>
                    <a:gd name="T9" fmla="*/ 0 h 2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8"/>
                    <a:gd name="T17" fmla="*/ 111 w 111"/>
                    <a:gd name="T18" fmla="*/ 248 h 2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2" name="Freeform 10"/>
                <p:cNvSpPr>
                  <a:spLocks/>
                </p:cNvSpPr>
                <p:nvPr/>
              </p:nvSpPr>
              <p:spPr bwMode="auto">
                <a:xfrm>
                  <a:off x="1705" y="1759"/>
                  <a:ext cx="267" cy="267"/>
                </a:xfrm>
                <a:custGeom>
                  <a:avLst/>
                  <a:gdLst>
                    <a:gd name="T0" fmla="*/ 355522 w 207"/>
                    <a:gd name="T1" fmla="*/ 44655 h 207"/>
                    <a:gd name="T2" fmla="*/ 279952 w 207"/>
                    <a:gd name="T3" fmla="*/ 0 h 207"/>
                    <a:gd name="T4" fmla="*/ 0 w 207"/>
                    <a:gd name="T5" fmla="*/ 279952 h 207"/>
                    <a:gd name="T6" fmla="*/ 44655 w 207"/>
                    <a:gd name="T7" fmla="*/ 355522 h 207"/>
                    <a:gd name="T8" fmla="*/ 355522 w 207"/>
                    <a:gd name="T9" fmla="*/ 44655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7"/>
                    <a:gd name="T16" fmla="*/ 0 h 207"/>
                    <a:gd name="T17" fmla="*/ 207 w 207"/>
                    <a:gd name="T18" fmla="*/ 207 h 2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3" name="Freeform 11"/>
                <p:cNvSpPr>
                  <a:spLocks/>
                </p:cNvSpPr>
                <p:nvPr/>
              </p:nvSpPr>
              <p:spPr bwMode="auto">
                <a:xfrm>
                  <a:off x="1389" y="1986"/>
                  <a:ext cx="322" cy="142"/>
                </a:xfrm>
                <a:custGeom>
                  <a:avLst/>
                  <a:gdLst>
                    <a:gd name="T0" fmla="*/ 428531 w 248"/>
                    <a:gd name="T1" fmla="*/ 75548 h 110"/>
                    <a:gd name="T2" fmla="*/ 383604 w 248"/>
                    <a:gd name="T3" fmla="*/ 0 h 110"/>
                    <a:gd name="T4" fmla="*/ 0 w 248"/>
                    <a:gd name="T5" fmla="*/ 101304 h 110"/>
                    <a:gd name="T6" fmla="*/ 0 w 248"/>
                    <a:gd name="T7" fmla="*/ 188871 h 110"/>
                    <a:gd name="T8" fmla="*/ 428531 w 248"/>
                    <a:gd name="T9" fmla="*/ 75548 h 1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8"/>
                    <a:gd name="T16" fmla="*/ 0 h 110"/>
                    <a:gd name="T17" fmla="*/ 248 w 248"/>
                    <a:gd name="T18" fmla="*/ 110 h 1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4" name="Freeform 12"/>
                <p:cNvSpPr>
                  <a:spLocks/>
                </p:cNvSpPr>
                <p:nvPr/>
              </p:nvSpPr>
              <p:spPr bwMode="auto">
                <a:xfrm>
                  <a:off x="1038" y="1986"/>
                  <a:ext cx="319" cy="142"/>
                </a:xfrm>
                <a:custGeom>
                  <a:avLst/>
                  <a:gdLst>
                    <a:gd name="T0" fmla="*/ 0 w 247"/>
                    <a:gd name="T1" fmla="*/ 75548 h 110"/>
                    <a:gd name="T2" fmla="*/ 425356 w 247"/>
                    <a:gd name="T3" fmla="*/ 188871 h 110"/>
                    <a:gd name="T4" fmla="*/ 425356 w 247"/>
                    <a:gd name="T5" fmla="*/ 101304 h 110"/>
                    <a:gd name="T6" fmla="*/ 44774 w 247"/>
                    <a:gd name="T7" fmla="*/ 0 h 110"/>
                    <a:gd name="T8" fmla="*/ 0 w 247"/>
                    <a:gd name="T9" fmla="*/ 75548 h 1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7"/>
                    <a:gd name="T16" fmla="*/ 0 h 110"/>
                    <a:gd name="T17" fmla="*/ 247 w 247"/>
                    <a:gd name="T18" fmla="*/ 110 h 1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5" name="Freeform 13"/>
                <p:cNvSpPr>
                  <a:spLocks/>
                </p:cNvSpPr>
                <p:nvPr/>
              </p:nvSpPr>
              <p:spPr bwMode="auto">
                <a:xfrm>
                  <a:off x="776" y="1759"/>
                  <a:ext cx="265" cy="267"/>
                </a:xfrm>
                <a:custGeom>
                  <a:avLst/>
                  <a:gdLst>
                    <a:gd name="T0" fmla="*/ 75598 w 206"/>
                    <a:gd name="T1" fmla="*/ 0 h 207"/>
                    <a:gd name="T2" fmla="*/ 0 w 206"/>
                    <a:gd name="T3" fmla="*/ 44655 h 207"/>
                    <a:gd name="T4" fmla="*/ 310982 w 206"/>
                    <a:gd name="T5" fmla="*/ 355522 h 207"/>
                    <a:gd name="T6" fmla="*/ 353935 w 206"/>
                    <a:gd name="T7" fmla="*/ 279952 h 207"/>
                    <a:gd name="T8" fmla="*/ 75598 w 206"/>
                    <a:gd name="T9" fmla="*/ 0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6"/>
                    <a:gd name="T16" fmla="*/ 0 h 207"/>
                    <a:gd name="T17" fmla="*/ 206 w 206"/>
                    <a:gd name="T18" fmla="*/ 207 h 2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6" name="Freeform 14"/>
                <p:cNvSpPr>
                  <a:spLocks/>
                </p:cNvSpPr>
                <p:nvPr/>
              </p:nvSpPr>
              <p:spPr bwMode="auto">
                <a:xfrm>
                  <a:off x="672" y="1443"/>
                  <a:ext cx="143" cy="322"/>
                </a:xfrm>
                <a:custGeom>
                  <a:avLst/>
                  <a:gdLst>
                    <a:gd name="T0" fmla="*/ 0 w 111"/>
                    <a:gd name="T1" fmla="*/ 0 h 248"/>
                    <a:gd name="T2" fmla="*/ 114961 w 111"/>
                    <a:gd name="T3" fmla="*/ 428530 h 248"/>
                    <a:gd name="T4" fmla="*/ 190458 w 111"/>
                    <a:gd name="T5" fmla="*/ 383603 h 248"/>
                    <a:gd name="T6" fmla="*/ 87508 w 111"/>
                    <a:gd name="T7" fmla="*/ 0 h 248"/>
                    <a:gd name="T8" fmla="*/ 0 w 111"/>
                    <a:gd name="T9" fmla="*/ 0 h 2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8"/>
                    <a:gd name="T17" fmla="*/ 111 w 111"/>
                    <a:gd name="T18" fmla="*/ 248 h 2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7" name="Freeform 15"/>
                <p:cNvSpPr>
                  <a:spLocks/>
                </p:cNvSpPr>
                <p:nvPr/>
              </p:nvSpPr>
              <p:spPr bwMode="auto">
                <a:xfrm>
                  <a:off x="672" y="1092"/>
                  <a:ext cx="143" cy="319"/>
                </a:xfrm>
                <a:custGeom>
                  <a:avLst/>
                  <a:gdLst>
                    <a:gd name="T0" fmla="*/ 87508 w 111"/>
                    <a:gd name="T1" fmla="*/ 425356 h 247"/>
                    <a:gd name="T2" fmla="*/ 190458 w 111"/>
                    <a:gd name="T3" fmla="*/ 44774 h 247"/>
                    <a:gd name="T4" fmla="*/ 114961 w 111"/>
                    <a:gd name="T5" fmla="*/ 0 h 247"/>
                    <a:gd name="T6" fmla="*/ 0 w 111"/>
                    <a:gd name="T7" fmla="*/ 425356 h 247"/>
                    <a:gd name="T8" fmla="*/ 87508 w 111"/>
                    <a:gd name="T9" fmla="*/ 425356 h 2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7"/>
                    <a:gd name="T17" fmla="*/ 111 w 111"/>
                    <a:gd name="T18" fmla="*/ 247 h 2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8" name="Freeform 16"/>
                <p:cNvSpPr>
                  <a:spLocks/>
                </p:cNvSpPr>
                <p:nvPr/>
              </p:nvSpPr>
              <p:spPr bwMode="auto">
                <a:xfrm>
                  <a:off x="776" y="830"/>
                  <a:ext cx="265" cy="265"/>
                </a:xfrm>
                <a:custGeom>
                  <a:avLst/>
                  <a:gdLst>
                    <a:gd name="T0" fmla="*/ 0 w 206"/>
                    <a:gd name="T1" fmla="*/ 310981 h 206"/>
                    <a:gd name="T2" fmla="*/ 75598 w 206"/>
                    <a:gd name="T3" fmla="*/ 353934 h 206"/>
                    <a:gd name="T4" fmla="*/ 353935 w 206"/>
                    <a:gd name="T5" fmla="*/ 75598 h 206"/>
                    <a:gd name="T6" fmla="*/ 310982 w 206"/>
                    <a:gd name="T7" fmla="*/ 0 h 206"/>
                    <a:gd name="T8" fmla="*/ 0 w 206"/>
                    <a:gd name="T9" fmla="*/ 310981 h 2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6"/>
                    <a:gd name="T16" fmla="*/ 0 h 206"/>
                    <a:gd name="T17" fmla="*/ 206 w 206"/>
                    <a:gd name="T18" fmla="*/ 206 h 2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  <a:alpha val="25098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9" name="Freeform 17"/>
                <p:cNvSpPr>
                  <a:spLocks/>
                </p:cNvSpPr>
                <p:nvPr/>
              </p:nvSpPr>
              <p:spPr bwMode="auto">
                <a:xfrm>
                  <a:off x="1038" y="726"/>
                  <a:ext cx="319" cy="143"/>
                </a:xfrm>
                <a:custGeom>
                  <a:avLst/>
                  <a:gdLst>
                    <a:gd name="T0" fmla="*/ 0 w 247"/>
                    <a:gd name="T1" fmla="*/ 114961 h 111"/>
                    <a:gd name="T2" fmla="*/ 43052 w 247"/>
                    <a:gd name="T3" fmla="*/ 190458 h 111"/>
                    <a:gd name="T4" fmla="*/ 425356 w 247"/>
                    <a:gd name="T5" fmla="*/ 87508 h 111"/>
                    <a:gd name="T6" fmla="*/ 425356 w 247"/>
                    <a:gd name="T7" fmla="*/ 0 h 111"/>
                    <a:gd name="T8" fmla="*/ 0 w 247"/>
                    <a:gd name="T9" fmla="*/ 114961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7"/>
                    <a:gd name="T16" fmla="*/ 0 h 111"/>
                    <a:gd name="T17" fmla="*/ 247 w 247"/>
                    <a:gd name="T18" fmla="*/ 111 h 1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  <a:alpha val="25098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5" name="矩形 154"/>
            <p:cNvSpPr/>
            <p:nvPr/>
          </p:nvSpPr>
          <p:spPr>
            <a:xfrm>
              <a:off x="1509518" y="1763399"/>
              <a:ext cx="500458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000" b="0" cap="none" spc="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D</a:t>
              </a:r>
              <a:endParaRPr lang="zh-CN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1762917" y="3964977"/>
            <a:ext cx="1109014" cy="1109014"/>
            <a:chOff x="1247364" y="1647509"/>
            <a:chExt cx="1109014" cy="1109014"/>
          </a:xfrm>
        </p:grpSpPr>
        <p:grpSp>
          <p:nvGrpSpPr>
            <p:cNvPr id="171" name="组合 170"/>
            <p:cNvGrpSpPr/>
            <p:nvPr/>
          </p:nvGrpSpPr>
          <p:grpSpPr>
            <a:xfrm>
              <a:off x="1247364" y="1647509"/>
              <a:ext cx="1109014" cy="1109014"/>
              <a:chOff x="2279557" y="1392351"/>
              <a:chExt cx="2895599" cy="2895600"/>
            </a:xfrm>
          </p:grpSpPr>
          <p:pic>
            <p:nvPicPr>
              <p:cNvPr id="173" name="椭圆 4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9557" y="1392351"/>
                <a:ext cx="2895599" cy="289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74" name="Group 47"/>
              <p:cNvGrpSpPr>
                <a:grpSpLocks/>
              </p:cNvGrpSpPr>
              <p:nvPr/>
            </p:nvGrpSpPr>
            <p:grpSpPr bwMode="auto">
              <a:xfrm>
                <a:off x="2504536" y="1590888"/>
                <a:ext cx="2225675" cy="2235200"/>
                <a:chOff x="672" y="720"/>
                <a:chExt cx="1402" cy="1408"/>
              </a:xfrm>
            </p:grpSpPr>
            <p:sp>
              <p:nvSpPr>
                <p:cNvPr id="175" name="Freeform 6"/>
                <p:cNvSpPr>
                  <a:spLocks/>
                </p:cNvSpPr>
                <p:nvPr/>
              </p:nvSpPr>
              <p:spPr bwMode="auto">
                <a:xfrm>
                  <a:off x="1705" y="830"/>
                  <a:ext cx="267" cy="265"/>
                </a:xfrm>
                <a:custGeom>
                  <a:avLst/>
                  <a:gdLst>
                    <a:gd name="T0" fmla="*/ 355522 w 207"/>
                    <a:gd name="T1" fmla="*/ 310981 h 206"/>
                    <a:gd name="T2" fmla="*/ 44655 w 207"/>
                    <a:gd name="T3" fmla="*/ 0 h 206"/>
                    <a:gd name="T4" fmla="*/ 0 w 207"/>
                    <a:gd name="T5" fmla="*/ 75598 h 206"/>
                    <a:gd name="T6" fmla="*/ 279952 w 207"/>
                    <a:gd name="T7" fmla="*/ 353934 h 206"/>
                    <a:gd name="T8" fmla="*/ 355522 w 207"/>
                    <a:gd name="T9" fmla="*/ 310981 h 2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7"/>
                    <a:gd name="T16" fmla="*/ 0 h 206"/>
                    <a:gd name="T17" fmla="*/ 207 w 207"/>
                    <a:gd name="T18" fmla="*/ 206 h 2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6" name="Freeform 7"/>
                <p:cNvSpPr>
                  <a:spLocks/>
                </p:cNvSpPr>
                <p:nvPr/>
              </p:nvSpPr>
              <p:spPr bwMode="auto">
                <a:xfrm>
                  <a:off x="1392" y="720"/>
                  <a:ext cx="322" cy="14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87508 h 111"/>
                    <a:gd name="T4" fmla="*/ 383604 w 248"/>
                    <a:gd name="T5" fmla="*/ 190458 h 111"/>
                    <a:gd name="T6" fmla="*/ 428531 w 248"/>
                    <a:gd name="T7" fmla="*/ 114961 h 111"/>
                    <a:gd name="T8" fmla="*/ 0 w 248"/>
                    <a:gd name="T9" fmla="*/ 0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8"/>
                    <a:gd name="T16" fmla="*/ 0 h 111"/>
                    <a:gd name="T17" fmla="*/ 248 w 248"/>
                    <a:gd name="T18" fmla="*/ 111 h 1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7" name="Freeform 8"/>
                <p:cNvSpPr>
                  <a:spLocks/>
                </p:cNvSpPr>
                <p:nvPr/>
              </p:nvSpPr>
              <p:spPr bwMode="auto">
                <a:xfrm>
                  <a:off x="1931" y="1092"/>
                  <a:ext cx="143" cy="319"/>
                </a:xfrm>
                <a:custGeom>
                  <a:avLst/>
                  <a:gdLst>
                    <a:gd name="T0" fmla="*/ 77213 w 111"/>
                    <a:gd name="T1" fmla="*/ 0 h 247"/>
                    <a:gd name="T2" fmla="*/ 0 w 111"/>
                    <a:gd name="T3" fmla="*/ 44774 h 247"/>
                    <a:gd name="T4" fmla="*/ 102950 w 111"/>
                    <a:gd name="T5" fmla="*/ 425356 h 247"/>
                    <a:gd name="T6" fmla="*/ 190458 w 111"/>
                    <a:gd name="T7" fmla="*/ 425356 h 247"/>
                    <a:gd name="T8" fmla="*/ 77213 w 111"/>
                    <a:gd name="T9" fmla="*/ 0 h 2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7"/>
                    <a:gd name="T17" fmla="*/ 111 w 111"/>
                    <a:gd name="T18" fmla="*/ 247 h 2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8" name="Freeform 9"/>
                <p:cNvSpPr>
                  <a:spLocks/>
                </p:cNvSpPr>
                <p:nvPr/>
              </p:nvSpPr>
              <p:spPr bwMode="auto">
                <a:xfrm>
                  <a:off x="1931" y="1443"/>
                  <a:ext cx="143" cy="322"/>
                </a:xfrm>
                <a:custGeom>
                  <a:avLst/>
                  <a:gdLst>
                    <a:gd name="T0" fmla="*/ 102950 w 111"/>
                    <a:gd name="T1" fmla="*/ 0 h 248"/>
                    <a:gd name="T2" fmla="*/ 0 w 111"/>
                    <a:gd name="T3" fmla="*/ 383603 h 248"/>
                    <a:gd name="T4" fmla="*/ 77213 w 111"/>
                    <a:gd name="T5" fmla="*/ 428530 h 248"/>
                    <a:gd name="T6" fmla="*/ 190458 w 111"/>
                    <a:gd name="T7" fmla="*/ 0 h 248"/>
                    <a:gd name="T8" fmla="*/ 102950 w 111"/>
                    <a:gd name="T9" fmla="*/ 0 h 2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8"/>
                    <a:gd name="T17" fmla="*/ 111 w 111"/>
                    <a:gd name="T18" fmla="*/ 248 h 2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9" name="Freeform 10"/>
                <p:cNvSpPr>
                  <a:spLocks/>
                </p:cNvSpPr>
                <p:nvPr/>
              </p:nvSpPr>
              <p:spPr bwMode="auto">
                <a:xfrm>
                  <a:off x="1705" y="1759"/>
                  <a:ext cx="267" cy="267"/>
                </a:xfrm>
                <a:custGeom>
                  <a:avLst/>
                  <a:gdLst>
                    <a:gd name="T0" fmla="*/ 355522 w 207"/>
                    <a:gd name="T1" fmla="*/ 44655 h 207"/>
                    <a:gd name="T2" fmla="*/ 279952 w 207"/>
                    <a:gd name="T3" fmla="*/ 0 h 207"/>
                    <a:gd name="T4" fmla="*/ 0 w 207"/>
                    <a:gd name="T5" fmla="*/ 279952 h 207"/>
                    <a:gd name="T6" fmla="*/ 44655 w 207"/>
                    <a:gd name="T7" fmla="*/ 355522 h 207"/>
                    <a:gd name="T8" fmla="*/ 355522 w 207"/>
                    <a:gd name="T9" fmla="*/ 44655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7"/>
                    <a:gd name="T16" fmla="*/ 0 h 207"/>
                    <a:gd name="T17" fmla="*/ 207 w 207"/>
                    <a:gd name="T18" fmla="*/ 207 h 2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0" name="Freeform 11"/>
                <p:cNvSpPr>
                  <a:spLocks/>
                </p:cNvSpPr>
                <p:nvPr/>
              </p:nvSpPr>
              <p:spPr bwMode="auto">
                <a:xfrm>
                  <a:off x="1389" y="1986"/>
                  <a:ext cx="322" cy="142"/>
                </a:xfrm>
                <a:custGeom>
                  <a:avLst/>
                  <a:gdLst>
                    <a:gd name="T0" fmla="*/ 428531 w 248"/>
                    <a:gd name="T1" fmla="*/ 75548 h 110"/>
                    <a:gd name="T2" fmla="*/ 383604 w 248"/>
                    <a:gd name="T3" fmla="*/ 0 h 110"/>
                    <a:gd name="T4" fmla="*/ 0 w 248"/>
                    <a:gd name="T5" fmla="*/ 101304 h 110"/>
                    <a:gd name="T6" fmla="*/ 0 w 248"/>
                    <a:gd name="T7" fmla="*/ 188871 h 110"/>
                    <a:gd name="T8" fmla="*/ 428531 w 248"/>
                    <a:gd name="T9" fmla="*/ 75548 h 1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8"/>
                    <a:gd name="T16" fmla="*/ 0 h 110"/>
                    <a:gd name="T17" fmla="*/ 248 w 248"/>
                    <a:gd name="T18" fmla="*/ 110 h 1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1" name="Freeform 12"/>
                <p:cNvSpPr>
                  <a:spLocks/>
                </p:cNvSpPr>
                <p:nvPr/>
              </p:nvSpPr>
              <p:spPr bwMode="auto">
                <a:xfrm>
                  <a:off x="1038" y="1986"/>
                  <a:ext cx="319" cy="142"/>
                </a:xfrm>
                <a:custGeom>
                  <a:avLst/>
                  <a:gdLst>
                    <a:gd name="T0" fmla="*/ 0 w 247"/>
                    <a:gd name="T1" fmla="*/ 75548 h 110"/>
                    <a:gd name="T2" fmla="*/ 425356 w 247"/>
                    <a:gd name="T3" fmla="*/ 188871 h 110"/>
                    <a:gd name="T4" fmla="*/ 425356 w 247"/>
                    <a:gd name="T5" fmla="*/ 101304 h 110"/>
                    <a:gd name="T6" fmla="*/ 44774 w 247"/>
                    <a:gd name="T7" fmla="*/ 0 h 110"/>
                    <a:gd name="T8" fmla="*/ 0 w 247"/>
                    <a:gd name="T9" fmla="*/ 75548 h 1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7"/>
                    <a:gd name="T16" fmla="*/ 0 h 110"/>
                    <a:gd name="T17" fmla="*/ 247 w 247"/>
                    <a:gd name="T18" fmla="*/ 110 h 1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2" name="Freeform 13"/>
                <p:cNvSpPr>
                  <a:spLocks/>
                </p:cNvSpPr>
                <p:nvPr/>
              </p:nvSpPr>
              <p:spPr bwMode="auto">
                <a:xfrm>
                  <a:off x="776" y="1759"/>
                  <a:ext cx="265" cy="267"/>
                </a:xfrm>
                <a:custGeom>
                  <a:avLst/>
                  <a:gdLst>
                    <a:gd name="T0" fmla="*/ 75598 w 206"/>
                    <a:gd name="T1" fmla="*/ 0 h 207"/>
                    <a:gd name="T2" fmla="*/ 0 w 206"/>
                    <a:gd name="T3" fmla="*/ 44655 h 207"/>
                    <a:gd name="T4" fmla="*/ 310982 w 206"/>
                    <a:gd name="T5" fmla="*/ 355522 h 207"/>
                    <a:gd name="T6" fmla="*/ 353935 w 206"/>
                    <a:gd name="T7" fmla="*/ 279952 h 207"/>
                    <a:gd name="T8" fmla="*/ 75598 w 206"/>
                    <a:gd name="T9" fmla="*/ 0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6"/>
                    <a:gd name="T16" fmla="*/ 0 h 207"/>
                    <a:gd name="T17" fmla="*/ 206 w 206"/>
                    <a:gd name="T18" fmla="*/ 207 h 2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3" name="Freeform 14"/>
                <p:cNvSpPr>
                  <a:spLocks/>
                </p:cNvSpPr>
                <p:nvPr/>
              </p:nvSpPr>
              <p:spPr bwMode="auto">
                <a:xfrm>
                  <a:off x="672" y="1443"/>
                  <a:ext cx="143" cy="322"/>
                </a:xfrm>
                <a:custGeom>
                  <a:avLst/>
                  <a:gdLst>
                    <a:gd name="T0" fmla="*/ 0 w 111"/>
                    <a:gd name="T1" fmla="*/ 0 h 248"/>
                    <a:gd name="T2" fmla="*/ 114961 w 111"/>
                    <a:gd name="T3" fmla="*/ 428530 h 248"/>
                    <a:gd name="T4" fmla="*/ 190458 w 111"/>
                    <a:gd name="T5" fmla="*/ 383603 h 248"/>
                    <a:gd name="T6" fmla="*/ 87508 w 111"/>
                    <a:gd name="T7" fmla="*/ 0 h 248"/>
                    <a:gd name="T8" fmla="*/ 0 w 111"/>
                    <a:gd name="T9" fmla="*/ 0 h 2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8"/>
                    <a:gd name="T17" fmla="*/ 111 w 111"/>
                    <a:gd name="T18" fmla="*/ 248 h 2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4" name="Freeform 15"/>
                <p:cNvSpPr>
                  <a:spLocks/>
                </p:cNvSpPr>
                <p:nvPr/>
              </p:nvSpPr>
              <p:spPr bwMode="auto">
                <a:xfrm>
                  <a:off x="672" y="1092"/>
                  <a:ext cx="143" cy="319"/>
                </a:xfrm>
                <a:custGeom>
                  <a:avLst/>
                  <a:gdLst>
                    <a:gd name="T0" fmla="*/ 87508 w 111"/>
                    <a:gd name="T1" fmla="*/ 425356 h 247"/>
                    <a:gd name="T2" fmla="*/ 190458 w 111"/>
                    <a:gd name="T3" fmla="*/ 44774 h 247"/>
                    <a:gd name="T4" fmla="*/ 114961 w 111"/>
                    <a:gd name="T5" fmla="*/ 0 h 247"/>
                    <a:gd name="T6" fmla="*/ 0 w 111"/>
                    <a:gd name="T7" fmla="*/ 425356 h 247"/>
                    <a:gd name="T8" fmla="*/ 87508 w 111"/>
                    <a:gd name="T9" fmla="*/ 425356 h 2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7"/>
                    <a:gd name="T17" fmla="*/ 111 w 111"/>
                    <a:gd name="T18" fmla="*/ 247 h 2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5" name="Freeform 16"/>
                <p:cNvSpPr>
                  <a:spLocks/>
                </p:cNvSpPr>
                <p:nvPr/>
              </p:nvSpPr>
              <p:spPr bwMode="auto">
                <a:xfrm>
                  <a:off x="776" y="830"/>
                  <a:ext cx="265" cy="265"/>
                </a:xfrm>
                <a:custGeom>
                  <a:avLst/>
                  <a:gdLst>
                    <a:gd name="T0" fmla="*/ 0 w 206"/>
                    <a:gd name="T1" fmla="*/ 310981 h 206"/>
                    <a:gd name="T2" fmla="*/ 75598 w 206"/>
                    <a:gd name="T3" fmla="*/ 353934 h 206"/>
                    <a:gd name="T4" fmla="*/ 353935 w 206"/>
                    <a:gd name="T5" fmla="*/ 75598 h 206"/>
                    <a:gd name="T6" fmla="*/ 310982 w 206"/>
                    <a:gd name="T7" fmla="*/ 0 h 206"/>
                    <a:gd name="T8" fmla="*/ 0 w 206"/>
                    <a:gd name="T9" fmla="*/ 310981 h 2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6"/>
                    <a:gd name="T16" fmla="*/ 0 h 206"/>
                    <a:gd name="T17" fmla="*/ 206 w 206"/>
                    <a:gd name="T18" fmla="*/ 206 h 2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  <a:alpha val="25098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6" name="Freeform 17"/>
                <p:cNvSpPr>
                  <a:spLocks/>
                </p:cNvSpPr>
                <p:nvPr/>
              </p:nvSpPr>
              <p:spPr bwMode="auto">
                <a:xfrm>
                  <a:off x="1038" y="726"/>
                  <a:ext cx="319" cy="143"/>
                </a:xfrm>
                <a:custGeom>
                  <a:avLst/>
                  <a:gdLst>
                    <a:gd name="T0" fmla="*/ 0 w 247"/>
                    <a:gd name="T1" fmla="*/ 114961 h 111"/>
                    <a:gd name="T2" fmla="*/ 43052 w 247"/>
                    <a:gd name="T3" fmla="*/ 190458 h 111"/>
                    <a:gd name="T4" fmla="*/ 425356 w 247"/>
                    <a:gd name="T5" fmla="*/ 87508 h 111"/>
                    <a:gd name="T6" fmla="*/ 425356 w 247"/>
                    <a:gd name="T7" fmla="*/ 0 h 111"/>
                    <a:gd name="T8" fmla="*/ 0 w 247"/>
                    <a:gd name="T9" fmla="*/ 114961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7"/>
                    <a:gd name="T16" fmla="*/ 0 h 111"/>
                    <a:gd name="T17" fmla="*/ 247 w 247"/>
                    <a:gd name="T18" fmla="*/ 111 h 1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  <a:alpha val="25098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72" name="矩形 171"/>
            <p:cNvSpPr/>
            <p:nvPr/>
          </p:nvSpPr>
          <p:spPr>
            <a:xfrm>
              <a:off x="1530357" y="1763399"/>
              <a:ext cx="45878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000" b="0" cap="none" spc="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C</a:t>
              </a:r>
              <a:endParaRPr lang="zh-CN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9291652" y="2627182"/>
            <a:ext cx="1109014" cy="1109014"/>
            <a:chOff x="1247364" y="1647509"/>
            <a:chExt cx="1109014" cy="1109014"/>
          </a:xfrm>
        </p:grpSpPr>
        <p:grpSp>
          <p:nvGrpSpPr>
            <p:cNvPr id="188" name="组合 187"/>
            <p:cNvGrpSpPr/>
            <p:nvPr/>
          </p:nvGrpSpPr>
          <p:grpSpPr>
            <a:xfrm>
              <a:off x="1247364" y="1647509"/>
              <a:ext cx="1109014" cy="1109014"/>
              <a:chOff x="2279557" y="1392351"/>
              <a:chExt cx="2895599" cy="2895600"/>
            </a:xfrm>
          </p:grpSpPr>
          <p:pic>
            <p:nvPicPr>
              <p:cNvPr id="190" name="椭圆 4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9557" y="1392351"/>
                <a:ext cx="2895599" cy="289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91" name="Group 47"/>
              <p:cNvGrpSpPr>
                <a:grpSpLocks/>
              </p:cNvGrpSpPr>
              <p:nvPr/>
            </p:nvGrpSpPr>
            <p:grpSpPr bwMode="auto">
              <a:xfrm>
                <a:off x="2504536" y="1590888"/>
                <a:ext cx="2225675" cy="2235200"/>
                <a:chOff x="672" y="720"/>
                <a:chExt cx="1402" cy="1408"/>
              </a:xfrm>
            </p:grpSpPr>
            <p:sp>
              <p:nvSpPr>
                <p:cNvPr id="192" name="Freeform 6"/>
                <p:cNvSpPr>
                  <a:spLocks/>
                </p:cNvSpPr>
                <p:nvPr/>
              </p:nvSpPr>
              <p:spPr bwMode="auto">
                <a:xfrm>
                  <a:off x="1705" y="830"/>
                  <a:ext cx="267" cy="265"/>
                </a:xfrm>
                <a:custGeom>
                  <a:avLst/>
                  <a:gdLst>
                    <a:gd name="T0" fmla="*/ 355522 w 207"/>
                    <a:gd name="T1" fmla="*/ 310981 h 206"/>
                    <a:gd name="T2" fmla="*/ 44655 w 207"/>
                    <a:gd name="T3" fmla="*/ 0 h 206"/>
                    <a:gd name="T4" fmla="*/ 0 w 207"/>
                    <a:gd name="T5" fmla="*/ 75598 h 206"/>
                    <a:gd name="T6" fmla="*/ 279952 w 207"/>
                    <a:gd name="T7" fmla="*/ 353934 h 206"/>
                    <a:gd name="T8" fmla="*/ 355522 w 207"/>
                    <a:gd name="T9" fmla="*/ 310981 h 2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7"/>
                    <a:gd name="T16" fmla="*/ 0 h 206"/>
                    <a:gd name="T17" fmla="*/ 207 w 207"/>
                    <a:gd name="T18" fmla="*/ 206 h 2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3" name="Freeform 7"/>
                <p:cNvSpPr>
                  <a:spLocks/>
                </p:cNvSpPr>
                <p:nvPr/>
              </p:nvSpPr>
              <p:spPr bwMode="auto">
                <a:xfrm>
                  <a:off x="1392" y="720"/>
                  <a:ext cx="322" cy="14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87508 h 111"/>
                    <a:gd name="T4" fmla="*/ 383604 w 248"/>
                    <a:gd name="T5" fmla="*/ 190458 h 111"/>
                    <a:gd name="T6" fmla="*/ 428531 w 248"/>
                    <a:gd name="T7" fmla="*/ 114961 h 111"/>
                    <a:gd name="T8" fmla="*/ 0 w 248"/>
                    <a:gd name="T9" fmla="*/ 0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8"/>
                    <a:gd name="T16" fmla="*/ 0 h 111"/>
                    <a:gd name="T17" fmla="*/ 248 w 248"/>
                    <a:gd name="T18" fmla="*/ 111 h 1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4" name="Freeform 8"/>
                <p:cNvSpPr>
                  <a:spLocks/>
                </p:cNvSpPr>
                <p:nvPr/>
              </p:nvSpPr>
              <p:spPr bwMode="auto">
                <a:xfrm>
                  <a:off x="1931" y="1092"/>
                  <a:ext cx="143" cy="319"/>
                </a:xfrm>
                <a:custGeom>
                  <a:avLst/>
                  <a:gdLst>
                    <a:gd name="T0" fmla="*/ 77213 w 111"/>
                    <a:gd name="T1" fmla="*/ 0 h 247"/>
                    <a:gd name="T2" fmla="*/ 0 w 111"/>
                    <a:gd name="T3" fmla="*/ 44774 h 247"/>
                    <a:gd name="T4" fmla="*/ 102950 w 111"/>
                    <a:gd name="T5" fmla="*/ 425356 h 247"/>
                    <a:gd name="T6" fmla="*/ 190458 w 111"/>
                    <a:gd name="T7" fmla="*/ 425356 h 247"/>
                    <a:gd name="T8" fmla="*/ 77213 w 111"/>
                    <a:gd name="T9" fmla="*/ 0 h 2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7"/>
                    <a:gd name="T17" fmla="*/ 111 w 111"/>
                    <a:gd name="T18" fmla="*/ 247 h 2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5" name="Freeform 9"/>
                <p:cNvSpPr>
                  <a:spLocks/>
                </p:cNvSpPr>
                <p:nvPr/>
              </p:nvSpPr>
              <p:spPr bwMode="auto">
                <a:xfrm>
                  <a:off x="1931" y="1443"/>
                  <a:ext cx="143" cy="322"/>
                </a:xfrm>
                <a:custGeom>
                  <a:avLst/>
                  <a:gdLst>
                    <a:gd name="T0" fmla="*/ 102950 w 111"/>
                    <a:gd name="T1" fmla="*/ 0 h 248"/>
                    <a:gd name="T2" fmla="*/ 0 w 111"/>
                    <a:gd name="T3" fmla="*/ 383603 h 248"/>
                    <a:gd name="T4" fmla="*/ 77213 w 111"/>
                    <a:gd name="T5" fmla="*/ 428530 h 248"/>
                    <a:gd name="T6" fmla="*/ 190458 w 111"/>
                    <a:gd name="T7" fmla="*/ 0 h 248"/>
                    <a:gd name="T8" fmla="*/ 102950 w 111"/>
                    <a:gd name="T9" fmla="*/ 0 h 2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8"/>
                    <a:gd name="T17" fmla="*/ 111 w 111"/>
                    <a:gd name="T18" fmla="*/ 248 h 2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6" name="Freeform 10"/>
                <p:cNvSpPr>
                  <a:spLocks/>
                </p:cNvSpPr>
                <p:nvPr/>
              </p:nvSpPr>
              <p:spPr bwMode="auto">
                <a:xfrm>
                  <a:off x="1705" y="1759"/>
                  <a:ext cx="267" cy="267"/>
                </a:xfrm>
                <a:custGeom>
                  <a:avLst/>
                  <a:gdLst>
                    <a:gd name="T0" fmla="*/ 355522 w 207"/>
                    <a:gd name="T1" fmla="*/ 44655 h 207"/>
                    <a:gd name="T2" fmla="*/ 279952 w 207"/>
                    <a:gd name="T3" fmla="*/ 0 h 207"/>
                    <a:gd name="T4" fmla="*/ 0 w 207"/>
                    <a:gd name="T5" fmla="*/ 279952 h 207"/>
                    <a:gd name="T6" fmla="*/ 44655 w 207"/>
                    <a:gd name="T7" fmla="*/ 355522 h 207"/>
                    <a:gd name="T8" fmla="*/ 355522 w 207"/>
                    <a:gd name="T9" fmla="*/ 44655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7"/>
                    <a:gd name="T16" fmla="*/ 0 h 207"/>
                    <a:gd name="T17" fmla="*/ 207 w 207"/>
                    <a:gd name="T18" fmla="*/ 207 h 2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7" name="Freeform 11"/>
                <p:cNvSpPr>
                  <a:spLocks/>
                </p:cNvSpPr>
                <p:nvPr/>
              </p:nvSpPr>
              <p:spPr bwMode="auto">
                <a:xfrm>
                  <a:off x="1389" y="1986"/>
                  <a:ext cx="322" cy="142"/>
                </a:xfrm>
                <a:custGeom>
                  <a:avLst/>
                  <a:gdLst>
                    <a:gd name="T0" fmla="*/ 428531 w 248"/>
                    <a:gd name="T1" fmla="*/ 75548 h 110"/>
                    <a:gd name="T2" fmla="*/ 383604 w 248"/>
                    <a:gd name="T3" fmla="*/ 0 h 110"/>
                    <a:gd name="T4" fmla="*/ 0 w 248"/>
                    <a:gd name="T5" fmla="*/ 101304 h 110"/>
                    <a:gd name="T6" fmla="*/ 0 w 248"/>
                    <a:gd name="T7" fmla="*/ 188871 h 110"/>
                    <a:gd name="T8" fmla="*/ 428531 w 248"/>
                    <a:gd name="T9" fmla="*/ 75548 h 1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8"/>
                    <a:gd name="T16" fmla="*/ 0 h 110"/>
                    <a:gd name="T17" fmla="*/ 248 w 248"/>
                    <a:gd name="T18" fmla="*/ 110 h 1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8" name="Freeform 12"/>
                <p:cNvSpPr>
                  <a:spLocks/>
                </p:cNvSpPr>
                <p:nvPr/>
              </p:nvSpPr>
              <p:spPr bwMode="auto">
                <a:xfrm>
                  <a:off x="1038" y="1986"/>
                  <a:ext cx="319" cy="142"/>
                </a:xfrm>
                <a:custGeom>
                  <a:avLst/>
                  <a:gdLst>
                    <a:gd name="T0" fmla="*/ 0 w 247"/>
                    <a:gd name="T1" fmla="*/ 75548 h 110"/>
                    <a:gd name="T2" fmla="*/ 425356 w 247"/>
                    <a:gd name="T3" fmla="*/ 188871 h 110"/>
                    <a:gd name="T4" fmla="*/ 425356 w 247"/>
                    <a:gd name="T5" fmla="*/ 101304 h 110"/>
                    <a:gd name="T6" fmla="*/ 44774 w 247"/>
                    <a:gd name="T7" fmla="*/ 0 h 110"/>
                    <a:gd name="T8" fmla="*/ 0 w 247"/>
                    <a:gd name="T9" fmla="*/ 75548 h 1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7"/>
                    <a:gd name="T16" fmla="*/ 0 h 110"/>
                    <a:gd name="T17" fmla="*/ 247 w 247"/>
                    <a:gd name="T18" fmla="*/ 110 h 1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9" name="Freeform 13"/>
                <p:cNvSpPr>
                  <a:spLocks/>
                </p:cNvSpPr>
                <p:nvPr/>
              </p:nvSpPr>
              <p:spPr bwMode="auto">
                <a:xfrm>
                  <a:off x="776" y="1759"/>
                  <a:ext cx="265" cy="267"/>
                </a:xfrm>
                <a:custGeom>
                  <a:avLst/>
                  <a:gdLst>
                    <a:gd name="T0" fmla="*/ 75598 w 206"/>
                    <a:gd name="T1" fmla="*/ 0 h 207"/>
                    <a:gd name="T2" fmla="*/ 0 w 206"/>
                    <a:gd name="T3" fmla="*/ 44655 h 207"/>
                    <a:gd name="T4" fmla="*/ 310982 w 206"/>
                    <a:gd name="T5" fmla="*/ 355522 h 207"/>
                    <a:gd name="T6" fmla="*/ 353935 w 206"/>
                    <a:gd name="T7" fmla="*/ 279952 h 207"/>
                    <a:gd name="T8" fmla="*/ 75598 w 206"/>
                    <a:gd name="T9" fmla="*/ 0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6"/>
                    <a:gd name="T16" fmla="*/ 0 h 207"/>
                    <a:gd name="T17" fmla="*/ 206 w 206"/>
                    <a:gd name="T18" fmla="*/ 207 h 2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0" name="Freeform 14"/>
                <p:cNvSpPr>
                  <a:spLocks/>
                </p:cNvSpPr>
                <p:nvPr/>
              </p:nvSpPr>
              <p:spPr bwMode="auto">
                <a:xfrm>
                  <a:off x="672" y="1443"/>
                  <a:ext cx="143" cy="322"/>
                </a:xfrm>
                <a:custGeom>
                  <a:avLst/>
                  <a:gdLst>
                    <a:gd name="T0" fmla="*/ 0 w 111"/>
                    <a:gd name="T1" fmla="*/ 0 h 248"/>
                    <a:gd name="T2" fmla="*/ 114961 w 111"/>
                    <a:gd name="T3" fmla="*/ 428530 h 248"/>
                    <a:gd name="T4" fmla="*/ 190458 w 111"/>
                    <a:gd name="T5" fmla="*/ 383603 h 248"/>
                    <a:gd name="T6" fmla="*/ 87508 w 111"/>
                    <a:gd name="T7" fmla="*/ 0 h 248"/>
                    <a:gd name="T8" fmla="*/ 0 w 111"/>
                    <a:gd name="T9" fmla="*/ 0 h 2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8"/>
                    <a:gd name="T17" fmla="*/ 111 w 111"/>
                    <a:gd name="T18" fmla="*/ 248 h 2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1" name="Freeform 15"/>
                <p:cNvSpPr>
                  <a:spLocks/>
                </p:cNvSpPr>
                <p:nvPr/>
              </p:nvSpPr>
              <p:spPr bwMode="auto">
                <a:xfrm>
                  <a:off x="672" y="1092"/>
                  <a:ext cx="143" cy="319"/>
                </a:xfrm>
                <a:custGeom>
                  <a:avLst/>
                  <a:gdLst>
                    <a:gd name="T0" fmla="*/ 87508 w 111"/>
                    <a:gd name="T1" fmla="*/ 425356 h 247"/>
                    <a:gd name="T2" fmla="*/ 190458 w 111"/>
                    <a:gd name="T3" fmla="*/ 44774 h 247"/>
                    <a:gd name="T4" fmla="*/ 114961 w 111"/>
                    <a:gd name="T5" fmla="*/ 0 h 247"/>
                    <a:gd name="T6" fmla="*/ 0 w 111"/>
                    <a:gd name="T7" fmla="*/ 425356 h 247"/>
                    <a:gd name="T8" fmla="*/ 87508 w 111"/>
                    <a:gd name="T9" fmla="*/ 425356 h 2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7"/>
                    <a:gd name="T17" fmla="*/ 111 w 111"/>
                    <a:gd name="T18" fmla="*/ 247 h 2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2" name="Freeform 16"/>
                <p:cNvSpPr>
                  <a:spLocks/>
                </p:cNvSpPr>
                <p:nvPr/>
              </p:nvSpPr>
              <p:spPr bwMode="auto">
                <a:xfrm>
                  <a:off x="776" y="830"/>
                  <a:ext cx="265" cy="265"/>
                </a:xfrm>
                <a:custGeom>
                  <a:avLst/>
                  <a:gdLst>
                    <a:gd name="T0" fmla="*/ 0 w 206"/>
                    <a:gd name="T1" fmla="*/ 310981 h 206"/>
                    <a:gd name="T2" fmla="*/ 75598 w 206"/>
                    <a:gd name="T3" fmla="*/ 353934 h 206"/>
                    <a:gd name="T4" fmla="*/ 353935 w 206"/>
                    <a:gd name="T5" fmla="*/ 75598 h 206"/>
                    <a:gd name="T6" fmla="*/ 310982 w 206"/>
                    <a:gd name="T7" fmla="*/ 0 h 206"/>
                    <a:gd name="T8" fmla="*/ 0 w 206"/>
                    <a:gd name="T9" fmla="*/ 310981 h 2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6"/>
                    <a:gd name="T16" fmla="*/ 0 h 206"/>
                    <a:gd name="T17" fmla="*/ 206 w 206"/>
                    <a:gd name="T18" fmla="*/ 206 h 2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  <a:alpha val="25098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038" y="726"/>
                  <a:ext cx="319" cy="143"/>
                </a:xfrm>
                <a:custGeom>
                  <a:avLst/>
                  <a:gdLst>
                    <a:gd name="T0" fmla="*/ 0 w 247"/>
                    <a:gd name="T1" fmla="*/ 114961 h 111"/>
                    <a:gd name="T2" fmla="*/ 43052 w 247"/>
                    <a:gd name="T3" fmla="*/ 190458 h 111"/>
                    <a:gd name="T4" fmla="*/ 425356 w 247"/>
                    <a:gd name="T5" fmla="*/ 87508 h 111"/>
                    <a:gd name="T6" fmla="*/ 425356 w 247"/>
                    <a:gd name="T7" fmla="*/ 0 h 111"/>
                    <a:gd name="T8" fmla="*/ 0 w 247"/>
                    <a:gd name="T9" fmla="*/ 114961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7"/>
                    <a:gd name="T16" fmla="*/ 0 h 111"/>
                    <a:gd name="T17" fmla="*/ 247 w 247"/>
                    <a:gd name="T18" fmla="*/ 111 h 1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  <a:alpha val="25098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89" name="矩形 188"/>
            <p:cNvSpPr/>
            <p:nvPr/>
          </p:nvSpPr>
          <p:spPr>
            <a:xfrm>
              <a:off x="1519136" y="1763399"/>
              <a:ext cx="481222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000" b="0" cap="none" spc="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B</a:t>
              </a:r>
              <a:endParaRPr lang="zh-CN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53141" y="168271"/>
            <a:ext cx="3454188" cy="939674"/>
            <a:chOff x="149624" y="133765"/>
            <a:chExt cx="3454188" cy="939674"/>
          </a:xfrm>
        </p:grpSpPr>
        <p:sp>
          <p:nvSpPr>
            <p:cNvPr id="66" name="文本框 65"/>
            <p:cNvSpPr txBox="1"/>
            <p:nvPr/>
          </p:nvSpPr>
          <p:spPr>
            <a:xfrm>
              <a:off x="149624" y="133765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What</a:t>
              </a:r>
              <a:endParaRPr lang="zh-HK" altLang="en-US" sz="3600" b="1" spc="3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27531" y="673329"/>
              <a:ext cx="3176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什么是“互联网</a:t>
              </a:r>
              <a:r>
                <a:rPr lang="en-US" altLang="zh-CN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59654" y="173266"/>
              <a:ext cx="201202" cy="831850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8269">
            <a:off x="9673546" y="594953"/>
            <a:ext cx="2023873" cy="1289212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795312" y="1291004"/>
            <a:ext cx="1109014" cy="1109014"/>
            <a:chOff x="1247364" y="1647509"/>
            <a:chExt cx="1109014" cy="1109014"/>
          </a:xfrm>
        </p:grpSpPr>
        <p:grpSp>
          <p:nvGrpSpPr>
            <p:cNvPr id="85" name="组合 84"/>
            <p:cNvGrpSpPr/>
            <p:nvPr/>
          </p:nvGrpSpPr>
          <p:grpSpPr>
            <a:xfrm>
              <a:off x="1247364" y="1647509"/>
              <a:ext cx="1109014" cy="1109014"/>
              <a:chOff x="2279557" y="1392351"/>
              <a:chExt cx="2895599" cy="2895600"/>
            </a:xfrm>
          </p:grpSpPr>
          <p:pic>
            <p:nvPicPr>
              <p:cNvPr id="87" name="椭圆 44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9557" y="1392351"/>
                <a:ext cx="2895599" cy="2895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8" name="Group 47"/>
              <p:cNvGrpSpPr>
                <a:grpSpLocks/>
              </p:cNvGrpSpPr>
              <p:nvPr/>
            </p:nvGrpSpPr>
            <p:grpSpPr bwMode="auto">
              <a:xfrm>
                <a:off x="2504536" y="1590888"/>
                <a:ext cx="2225675" cy="2235200"/>
                <a:chOff x="672" y="720"/>
                <a:chExt cx="1402" cy="1408"/>
              </a:xfrm>
            </p:grpSpPr>
            <p:sp>
              <p:nvSpPr>
                <p:cNvPr id="89" name="Freeform 6"/>
                <p:cNvSpPr>
                  <a:spLocks/>
                </p:cNvSpPr>
                <p:nvPr/>
              </p:nvSpPr>
              <p:spPr bwMode="auto">
                <a:xfrm>
                  <a:off x="1705" y="830"/>
                  <a:ext cx="267" cy="265"/>
                </a:xfrm>
                <a:custGeom>
                  <a:avLst/>
                  <a:gdLst>
                    <a:gd name="T0" fmla="*/ 355522 w 207"/>
                    <a:gd name="T1" fmla="*/ 310981 h 206"/>
                    <a:gd name="T2" fmla="*/ 44655 w 207"/>
                    <a:gd name="T3" fmla="*/ 0 h 206"/>
                    <a:gd name="T4" fmla="*/ 0 w 207"/>
                    <a:gd name="T5" fmla="*/ 75598 h 206"/>
                    <a:gd name="T6" fmla="*/ 279952 w 207"/>
                    <a:gd name="T7" fmla="*/ 353934 h 206"/>
                    <a:gd name="T8" fmla="*/ 355522 w 207"/>
                    <a:gd name="T9" fmla="*/ 310981 h 2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7"/>
                    <a:gd name="T16" fmla="*/ 0 h 206"/>
                    <a:gd name="T17" fmla="*/ 207 w 207"/>
                    <a:gd name="T18" fmla="*/ 206 h 2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0" name="Freeform 7"/>
                <p:cNvSpPr>
                  <a:spLocks/>
                </p:cNvSpPr>
                <p:nvPr/>
              </p:nvSpPr>
              <p:spPr bwMode="auto">
                <a:xfrm>
                  <a:off x="1392" y="720"/>
                  <a:ext cx="322" cy="14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87508 h 111"/>
                    <a:gd name="T4" fmla="*/ 383604 w 248"/>
                    <a:gd name="T5" fmla="*/ 190458 h 111"/>
                    <a:gd name="T6" fmla="*/ 428531 w 248"/>
                    <a:gd name="T7" fmla="*/ 114961 h 111"/>
                    <a:gd name="T8" fmla="*/ 0 w 248"/>
                    <a:gd name="T9" fmla="*/ 0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8"/>
                    <a:gd name="T16" fmla="*/ 0 h 111"/>
                    <a:gd name="T17" fmla="*/ 248 w 248"/>
                    <a:gd name="T18" fmla="*/ 111 h 1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1" name="Freeform 8"/>
                <p:cNvSpPr>
                  <a:spLocks/>
                </p:cNvSpPr>
                <p:nvPr/>
              </p:nvSpPr>
              <p:spPr bwMode="auto">
                <a:xfrm>
                  <a:off x="1931" y="1092"/>
                  <a:ext cx="143" cy="319"/>
                </a:xfrm>
                <a:custGeom>
                  <a:avLst/>
                  <a:gdLst>
                    <a:gd name="T0" fmla="*/ 77213 w 111"/>
                    <a:gd name="T1" fmla="*/ 0 h 247"/>
                    <a:gd name="T2" fmla="*/ 0 w 111"/>
                    <a:gd name="T3" fmla="*/ 44774 h 247"/>
                    <a:gd name="T4" fmla="*/ 102950 w 111"/>
                    <a:gd name="T5" fmla="*/ 425356 h 247"/>
                    <a:gd name="T6" fmla="*/ 190458 w 111"/>
                    <a:gd name="T7" fmla="*/ 425356 h 247"/>
                    <a:gd name="T8" fmla="*/ 77213 w 111"/>
                    <a:gd name="T9" fmla="*/ 0 h 2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7"/>
                    <a:gd name="T17" fmla="*/ 111 w 111"/>
                    <a:gd name="T18" fmla="*/ 247 h 2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" name="Freeform 9"/>
                <p:cNvSpPr>
                  <a:spLocks/>
                </p:cNvSpPr>
                <p:nvPr/>
              </p:nvSpPr>
              <p:spPr bwMode="auto">
                <a:xfrm>
                  <a:off x="1931" y="1443"/>
                  <a:ext cx="143" cy="322"/>
                </a:xfrm>
                <a:custGeom>
                  <a:avLst/>
                  <a:gdLst>
                    <a:gd name="T0" fmla="*/ 102950 w 111"/>
                    <a:gd name="T1" fmla="*/ 0 h 248"/>
                    <a:gd name="T2" fmla="*/ 0 w 111"/>
                    <a:gd name="T3" fmla="*/ 383603 h 248"/>
                    <a:gd name="T4" fmla="*/ 77213 w 111"/>
                    <a:gd name="T5" fmla="*/ 428530 h 248"/>
                    <a:gd name="T6" fmla="*/ 190458 w 111"/>
                    <a:gd name="T7" fmla="*/ 0 h 248"/>
                    <a:gd name="T8" fmla="*/ 102950 w 111"/>
                    <a:gd name="T9" fmla="*/ 0 h 2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8"/>
                    <a:gd name="T17" fmla="*/ 111 w 111"/>
                    <a:gd name="T18" fmla="*/ 248 h 2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0"/>
                <p:cNvSpPr>
                  <a:spLocks/>
                </p:cNvSpPr>
                <p:nvPr/>
              </p:nvSpPr>
              <p:spPr bwMode="auto">
                <a:xfrm>
                  <a:off x="1705" y="1759"/>
                  <a:ext cx="267" cy="267"/>
                </a:xfrm>
                <a:custGeom>
                  <a:avLst/>
                  <a:gdLst>
                    <a:gd name="T0" fmla="*/ 355522 w 207"/>
                    <a:gd name="T1" fmla="*/ 44655 h 207"/>
                    <a:gd name="T2" fmla="*/ 279952 w 207"/>
                    <a:gd name="T3" fmla="*/ 0 h 207"/>
                    <a:gd name="T4" fmla="*/ 0 w 207"/>
                    <a:gd name="T5" fmla="*/ 279952 h 207"/>
                    <a:gd name="T6" fmla="*/ 44655 w 207"/>
                    <a:gd name="T7" fmla="*/ 355522 h 207"/>
                    <a:gd name="T8" fmla="*/ 355522 w 207"/>
                    <a:gd name="T9" fmla="*/ 44655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7"/>
                    <a:gd name="T16" fmla="*/ 0 h 207"/>
                    <a:gd name="T17" fmla="*/ 207 w 207"/>
                    <a:gd name="T18" fmla="*/ 207 h 2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1"/>
                <p:cNvSpPr>
                  <a:spLocks/>
                </p:cNvSpPr>
                <p:nvPr/>
              </p:nvSpPr>
              <p:spPr bwMode="auto">
                <a:xfrm>
                  <a:off x="1389" y="1986"/>
                  <a:ext cx="322" cy="142"/>
                </a:xfrm>
                <a:custGeom>
                  <a:avLst/>
                  <a:gdLst>
                    <a:gd name="T0" fmla="*/ 428531 w 248"/>
                    <a:gd name="T1" fmla="*/ 75548 h 110"/>
                    <a:gd name="T2" fmla="*/ 383604 w 248"/>
                    <a:gd name="T3" fmla="*/ 0 h 110"/>
                    <a:gd name="T4" fmla="*/ 0 w 248"/>
                    <a:gd name="T5" fmla="*/ 101304 h 110"/>
                    <a:gd name="T6" fmla="*/ 0 w 248"/>
                    <a:gd name="T7" fmla="*/ 188871 h 110"/>
                    <a:gd name="T8" fmla="*/ 428531 w 248"/>
                    <a:gd name="T9" fmla="*/ 75548 h 1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8"/>
                    <a:gd name="T16" fmla="*/ 0 h 110"/>
                    <a:gd name="T17" fmla="*/ 248 w 248"/>
                    <a:gd name="T18" fmla="*/ 110 h 1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2"/>
                <p:cNvSpPr>
                  <a:spLocks/>
                </p:cNvSpPr>
                <p:nvPr/>
              </p:nvSpPr>
              <p:spPr bwMode="auto">
                <a:xfrm>
                  <a:off x="1038" y="1986"/>
                  <a:ext cx="319" cy="142"/>
                </a:xfrm>
                <a:custGeom>
                  <a:avLst/>
                  <a:gdLst>
                    <a:gd name="T0" fmla="*/ 0 w 247"/>
                    <a:gd name="T1" fmla="*/ 75548 h 110"/>
                    <a:gd name="T2" fmla="*/ 425356 w 247"/>
                    <a:gd name="T3" fmla="*/ 188871 h 110"/>
                    <a:gd name="T4" fmla="*/ 425356 w 247"/>
                    <a:gd name="T5" fmla="*/ 101304 h 110"/>
                    <a:gd name="T6" fmla="*/ 44774 w 247"/>
                    <a:gd name="T7" fmla="*/ 0 h 110"/>
                    <a:gd name="T8" fmla="*/ 0 w 247"/>
                    <a:gd name="T9" fmla="*/ 75548 h 1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7"/>
                    <a:gd name="T16" fmla="*/ 0 h 110"/>
                    <a:gd name="T17" fmla="*/ 247 w 247"/>
                    <a:gd name="T18" fmla="*/ 110 h 1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3"/>
                <p:cNvSpPr>
                  <a:spLocks/>
                </p:cNvSpPr>
                <p:nvPr/>
              </p:nvSpPr>
              <p:spPr bwMode="auto">
                <a:xfrm>
                  <a:off x="776" y="1759"/>
                  <a:ext cx="265" cy="267"/>
                </a:xfrm>
                <a:custGeom>
                  <a:avLst/>
                  <a:gdLst>
                    <a:gd name="T0" fmla="*/ 75598 w 206"/>
                    <a:gd name="T1" fmla="*/ 0 h 207"/>
                    <a:gd name="T2" fmla="*/ 0 w 206"/>
                    <a:gd name="T3" fmla="*/ 44655 h 207"/>
                    <a:gd name="T4" fmla="*/ 310982 w 206"/>
                    <a:gd name="T5" fmla="*/ 355522 h 207"/>
                    <a:gd name="T6" fmla="*/ 353935 w 206"/>
                    <a:gd name="T7" fmla="*/ 279952 h 207"/>
                    <a:gd name="T8" fmla="*/ 75598 w 206"/>
                    <a:gd name="T9" fmla="*/ 0 h 2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6"/>
                    <a:gd name="T16" fmla="*/ 0 h 207"/>
                    <a:gd name="T17" fmla="*/ 206 w 206"/>
                    <a:gd name="T18" fmla="*/ 207 h 2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>
                  <a:spLocks/>
                </p:cNvSpPr>
                <p:nvPr/>
              </p:nvSpPr>
              <p:spPr bwMode="auto">
                <a:xfrm>
                  <a:off x="672" y="1443"/>
                  <a:ext cx="143" cy="322"/>
                </a:xfrm>
                <a:custGeom>
                  <a:avLst/>
                  <a:gdLst>
                    <a:gd name="T0" fmla="*/ 0 w 111"/>
                    <a:gd name="T1" fmla="*/ 0 h 248"/>
                    <a:gd name="T2" fmla="*/ 114961 w 111"/>
                    <a:gd name="T3" fmla="*/ 428530 h 248"/>
                    <a:gd name="T4" fmla="*/ 190458 w 111"/>
                    <a:gd name="T5" fmla="*/ 383603 h 248"/>
                    <a:gd name="T6" fmla="*/ 87508 w 111"/>
                    <a:gd name="T7" fmla="*/ 0 h 248"/>
                    <a:gd name="T8" fmla="*/ 0 w 111"/>
                    <a:gd name="T9" fmla="*/ 0 h 2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8"/>
                    <a:gd name="T17" fmla="*/ 111 w 111"/>
                    <a:gd name="T18" fmla="*/ 248 h 2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5"/>
                <p:cNvSpPr>
                  <a:spLocks/>
                </p:cNvSpPr>
                <p:nvPr/>
              </p:nvSpPr>
              <p:spPr bwMode="auto">
                <a:xfrm>
                  <a:off x="672" y="1092"/>
                  <a:ext cx="143" cy="319"/>
                </a:xfrm>
                <a:custGeom>
                  <a:avLst/>
                  <a:gdLst>
                    <a:gd name="T0" fmla="*/ 87508 w 111"/>
                    <a:gd name="T1" fmla="*/ 425356 h 247"/>
                    <a:gd name="T2" fmla="*/ 190458 w 111"/>
                    <a:gd name="T3" fmla="*/ 44774 h 247"/>
                    <a:gd name="T4" fmla="*/ 114961 w 111"/>
                    <a:gd name="T5" fmla="*/ 0 h 247"/>
                    <a:gd name="T6" fmla="*/ 0 w 111"/>
                    <a:gd name="T7" fmla="*/ 425356 h 247"/>
                    <a:gd name="T8" fmla="*/ 87508 w 111"/>
                    <a:gd name="T9" fmla="*/ 425356 h 2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1"/>
                    <a:gd name="T16" fmla="*/ 0 h 247"/>
                    <a:gd name="T17" fmla="*/ 111 w 111"/>
                    <a:gd name="T18" fmla="*/ 247 h 2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6"/>
                <p:cNvSpPr>
                  <a:spLocks/>
                </p:cNvSpPr>
                <p:nvPr/>
              </p:nvSpPr>
              <p:spPr bwMode="auto">
                <a:xfrm>
                  <a:off x="776" y="830"/>
                  <a:ext cx="265" cy="265"/>
                </a:xfrm>
                <a:custGeom>
                  <a:avLst/>
                  <a:gdLst>
                    <a:gd name="T0" fmla="*/ 0 w 206"/>
                    <a:gd name="T1" fmla="*/ 310981 h 206"/>
                    <a:gd name="T2" fmla="*/ 75598 w 206"/>
                    <a:gd name="T3" fmla="*/ 353934 h 206"/>
                    <a:gd name="T4" fmla="*/ 353935 w 206"/>
                    <a:gd name="T5" fmla="*/ 75598 h 206"/>
                    <a:gd name="T6" fmla="*/ 310982 w 206"/>
                    <a:gd name="T7" fmla="*/ 0 h 206"/>
                    <a:gd name="T8" fmla="*/ 0 w 206"/>
                    <a:gd name="T9" fmla="*/ 310981 h 2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6"/>
                    <a:gd name="T16" fmla="*/ 0 h 206"/>
                    <a:gd name="T17" fmla="*/ 206 w 206"/>
                    <a:gd name="T18" fmla="*/ 206 h 2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  <a:alpha val="25098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0" name="Freeform 17"/>
                <p:cNvSpPr>
                  <a:spLocks/>
                </p:cNvSpPr>
                <p:nvPr/>
              </p:nvSpPr>
              <p:spPr bwMode="auto">
                <a:xfrm>
                  <a:off x="1038" y="726"/>
                  <a:ext cx="319" cy="143"/>
                </a:xfrm>
                <a:custGeom>
                  <a:avLst/>
                  <a:gdLst>
                    <a:gd name="T0" fmla="*/ 0 w 247"/>
                    <a:gd name="T1" fmla="*/ 114961 h 111"/>
                    <a:gd name="T2" fmla="*/ 43052 w 247"/>
                    <a:gd name="T3" fmla="*/ 190458 h 111"/>
                    <a:gd name="T4" fmla="*/ 425356 w 247"/>
                    <a:gd name="T5" fmla="*/ 87508 h 111"/>
                    <a:gd name="T6" fmla="*/ 425356 w 247"/>
                    <a:gd name="T7" fmla="*/ 0 h 111"/>
                    <a:gd name="T8" fmla="*/ 0 w 247"/>
                    <a:gd name="T9" fmla="*/ 114961 h 1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7"/>
                    <a:gd name="T16" fmla="*/ 0 h 111"/>
                    <a:gd name="T17" fmla="*/ 247 w 247"/>
                    <a:gd name="T18" fmla="*/ 111 h 1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  <a:alpha val="25098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1" name="矩形 10"/>
            <p:cNvSpPr/>
            <p:nvPr/>
          </p:nvSpPr>
          <p:spPr>
            <a:xfrm>
              <a:off x="1519136" y="1763399"/>
              <a:ext cx="481222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4000" b="0" cap="none" spc="0" dirty="0" smtClean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A</a:t>
              </a:r>
              <a:endParaRPr lang="zh-CN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33731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53141" y="168271"/>
            <a:ext cx="3454188" cy="939674"/>
            <a:chOff x="149624" y="133765"/>
            <a:chExt cx="3454188" cy="939674"/>
          </a:xfrm>
        </p:grpSpPr>
        <p:sp>
          <p:nvSpPr>
            <p:cNvPr id="24" name="文本框 23"/>
            <p:cNvSpPr txBox="1"/>
            <p:nvPr/>
          </p:nvSpPr>
          <p:spPr>
            <a:xfrm>
              <a:off x="149624" y="133765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What</a:t>
              </a:r>
              <a:endParaRPr lang="zh-HK" altLang="en-US" sz="3600" b="1" spc="3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27531" y="673329"/>
              <a:ext cx="3176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历届参赛作品精选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59654" y="173266"/>
              <a:ext cx="201202" cy="831850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28673" y="1955550"/>
            <a:ext cx="2486909" cy="3939694"/>
            <a:chOff x="728673" y="2283348"/>
            <a:chExt cx="2486909" cy="393969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73" y="2283348"/>
              <a:ext cx="2474623" cy="163305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28673" y="4611980"/>
              <a:ext cx="2474623" cy="161684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40960" y="4838047"/>
              <a:ext cx="2474622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最专业的粉丝运营与服务平台。秉承多年的门户网站成功经验，整合十数年娱乐业优质资源，汇聚上千明星艺人，粉丝网深耕内容，垂直布局，为千万粉丝用户提供最贴心的产品与服务，打造以明星直播为核心的粉丝生态圈。</a:t>
              </a:r>
              <a:endParaRPr lang="zh-HK" altLang="en-US" sz="12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69633" y="3967715"/>
              <a:ext cx="19927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粉丝网</a:t>
              </a:r>
              <a:endPara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67466" y="1918223"/>
            <a:ext cx="2632493" cy="3222538"/>
            <a:chOff x="4767466" y="2021737"/>
            <a:chExt cx="2632493" cy="322253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877" y="2021737"/>
              <a:ext cx="2238245" cy="167037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858689" y="4387696"/>
              <a:ext cx="2450049" cy="161684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858689" y="4597944"/>
              <a:ext cx="24746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 err="1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ofo</a:t>
              </a:r>
              <a:r>
                <a:rPr lang="en-US" altLang="zh-CN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小黄车是一个无桩共享单车出行平台，缔造了“无桩单车共享”模式，致力于解决城市出行问题。</a:t>
              </a:r>
              <a:endParaRPr lang="zh-HK" altLang="en-US" sz="12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767466" y="3747517"/>
              <a:ext cx="2632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err="1" smtClean="0">
                  <a:latin typeface="黑体" panose="02010609060101010101" pitchFamily="49" charset="-122"/>
                  <a:ea typeface="黑体" panose="02010609060101010101" pitchFamily="49" charset="-122"/>
                </a:rPr>
                <a:t>ofo</a:t>
              </a:r>
              <a:r>
                <a:rPr lang="zh-CN" altLang="en-US" sz="3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共享单车</a:t>
              </a:r>
              <a:endPara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976418" y="1918223"/>
            <a:ext cx="2474622" cy="3591870"/>
            <a:chOff x="8976418" y="2246021"/>
            <a:chExt cx="2474622" cy="359187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480" y="2246021"/>
              <a:ext cx="2244497" cy="167037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988704" y="4611980"/>
              <a:ext cx="2450048" cy="161684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976418" y="4822228"/>
              <a:ext cx="247462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59store</a:t>
              </a:r>
              <a:r>
                <a:rPr lang="zh-CN" altLang="en-US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是一个专注</a:t>
              </a:r>
              <a:r>
                <a:rPr lang="zh-CN" altLang="en-US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于</a:t>
              </a:r>
              <a:r>
                <a:rPr lang="zh-CN" altLang="en-US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高校</a:t>
              </a:r>
              <a:r>
                <a:rPr lang="zh-CN" altLang="en-US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r>
                <a:rPr lang="zh-CN" altLang="en-US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的生活服务平台。用户可以通过</a:t>
              </a:r>
              <a:r>
                <a:rPr lang="en-US" altLang="zh-CN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59store</a:t>
              </a:r>
              <a:r>
                <a:rPr lang="zh-CN" altLang="en-US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的移动</a:t>
              </a:r>
              <a:r>
                <a:rPr lang="en-US" altLang="zh-CN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，方便地选择自己需要的商品，我们会提供</a:t>
              </a:r>
              <a:r>
                <a:rPr lang="en-US" altLang="zh-CN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 dirty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分钟送货到寝室的快速配送服务</a:t>
              </a:r>
              <a:r>
                <a:rPr lang="zh-CN" altLang="en-US" sz="12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HK" altLang="en-US" sz="12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217377" y="3971802"/>
              <a:ext cx="19927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59store</a:t>
              </a:r>
              <a:endPara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96690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05225" y="1038225"/>
            <a:ext cx="4781550" cy="4781550"/>
          </a:xfrm>
          <a:prstGeom prst="ellipse">
            <a:avLst/>
          </a:prstGeom>
          <a:solidFill>
            <a:srgbClr val="48576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椭圆 6"/>
          <p:cNvSpPr/>
          <p:nvPr/>
        </p:nvSpPr>
        <p:spPr>
          <a:xfrm>
            <a:off x="3933825" y="1266825"/>
            <a:ext cx="4324350" cy="4324350"/>
          </a:xfrm>
          <a:prstGeom prst="ellipse">
            <a:avLst/>
          </a:prstGeom>
          <a:solidFill>
            <a:srgbClr val="485766">
              <a:alpha val="48000"/>
            </a:srgb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椭圆 5"/>
          <p:cNvSpPr/>
          <p:nvPr/>
        </p:nvSpPr>
        <p:spPr>
          <a:xfrm>
            <a:off x="4139453" y="1472453"/>
            <a:ext cx="3913094" cy="3913094"/>
          </a:xfrm>
          <a:prstGeom prst="ellipse">
            <a:avLst/>
          </a:prstGeom>
          <a:solidFill>
            <a:srgbClr val="2E75B6">
              <a:alpha val="87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PART</a:t>
            </a:r>
          </a:p>
          <a:p>
            <a:pPr algn="ctr"/>
            <a:r>
              <a:rPr lang="en-US" altLang="zh-CN" sz="8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TW</a:t>
            </a:r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O</a:t>
            </a:r>
            <a:endParaRPr lang="zh-HK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3599978">
            <a:off x="3923049" y="4387537"/>
            <a:ext cx="1303559" cy="1239652"/>
          </a:xfrm>
          <a:prstGeom prst="triangl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757889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85765" y="2300387"/>
            <a:ext cx="2620469" cy="4216754"/>
            <a:chOff x="4785765" y="2300387"/>
            <a:chExt cx="2620469" cy="4216754"/>
          </a:xfrm>
        </p:grpSpPr>
        <p:grpSp>
          <p:nvGrpSpPr>
            <p:cNvPr id="40" name="组合 39"/>
            <p:cNvGrpSpPr/>
            <p:nvPr/>
          </p:nvGrpSpPr>
          <p:grpSpPr>
            <a:xfrm>
              <a:off x="4785765" y="3896672"/>
              <a:ext cx="2620469" cy="2620469"/>
              <a:chOff x="4785765" y="3896672"/>
              <a:chExt cx="2620469" cy="2620469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785765" y="3896672"/>
                <a:ext cx="2620469" cy="2620469"/>
              </a:xfrm>
              <a:prstGeom prst="ellipse">
                <a:avLst/>
              </a:prstGeom>
              <a:noFill/>
              <a:ln>
                <a:solidFill>
                  <a:srgbClr val="48576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931347" y="4042254"/>
                <a:ext cx="2329306" cy="2329306"/>
              </a:xfrm>
              <a:prstGeom prst="ellipse">
                <a:avLst/>
              </a:prstGeom>
              <a:solidFill>
                <a:srgbClr val="2E75B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4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商业模式</a:t>
                </a:r>
                <a:endParaRPr lang="zh-HK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34"/>
            <p:cNvSpPr/>
            <p:nvPr/>
          </p:nvSpPr>
          <p:spPr>
            <a:xfrm>
              <a:off x="4918132" y="2300387"/>
              <a:ext cx="23557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0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具有可复制性，可持续增长，具有广泛的市场空间</a:t>
              </a:r>
              <a:endParaRPr lang="zh-HK" altLang="en-US" sz="20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434884" y="1556141"/>
            <a:ext cx="2620469" cy="4312484"/>
            <a:chOff x="8434884" y="1556141"/>
            <a:chExt cx="2620469" cy="4312484"/>
          </a:xfrm>
        </p:grpSpPr>
        <p:grpSp>
          <p:nvGrpSpPr>
            <p:cNvPr id="41" name="组合 40"/>
            <p:cNvGrpSpPr/>
            <p:nvPr/>
          </p:nvGrpSpPr>
          <p:grpSpPr>
            <a:xfrm>
              <a:off x="8434884" y="1556141"/>
              <a:ext cx="2620469" cy="2620469"/>
              <a:chOff x="8434884" y="1556141"/>
              <a:chExt cx="2620469" cy="2620469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8434884" y="1556141"/>
                <a:ext cx="2620469" cy="2620469"/>
              </a:xfrm>
              <a:prstGeom prst="ellipse">
                <a:avLst/>
              </a:prstGeom>
              <a:noFill/>
              <a:ln>
                <a:solidFill>
                  <a:srgbClr val="48576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8580466" y="1701723"/>
                <a:ext cx="2329306" cy="2329306"/>
              </a:xfrm>
              <a:prstGeom prst="ellipse">
                <a:avLst/>
              </a:prstGeom>
              <a:solidFill>
                <a:srgbClr val="48576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4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师生共创</a:t>
                </a:r>
                <a:endParaRPr lang="zh-HK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8699615" y="4545186"/>
              <a:ext cx="209100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0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注重科研成果的转化。做到“以赛促教、以赛促学”</a:t>
              </a:r>
              <a:endParaRPr lang="zh-HK" altLang="en-US" sz="20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59654" y="86955"/>
            <a:ext cx="3444158" cy="986484"/>
            <a:chOff x="0" y="174039"/>
            <a:chExt cx="3444158" cy="986484"/>
          </a:xfrm>
        </p:grpSpPr>
        <p:sp>
          <p:nvSpPr>
            <p:cNvPr id="39" name="文本框 38"/>
            <p:cNvSpPr txBox="1"/>
            <p:nvPr/>
          </p:nvSpPr>
          <p:spPr>
            <a:xfrm>
              <a:off x="267877" y="174039"/>
              <a:ext cx="31762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600" b="1" spc="300" dirty="0" smtClean="0">
                  <a:solidFill>
                    <a:srgbClr val="2E75B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HOW</a:t>
              </a:r>
              <a:endParaRPr lang="zh-HK" altLang="en-US" sz="3600" b="1" spc="300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67877" y="760413"/>
              <a:ext cx="29108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spc="3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参赛重点、大赛亮点</a:t>
              </a:r>
              <a:endParaRPr lang="zh-HK" altLang="en-US" sz="2000" b="1" spc="3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260350"/>
              <a:ext cx="201202" cy="831850"/>
            </a:xfrm>
            <a:prstGeom prst="rect">
              <a:avLst/>
            </a:prstGeom>
            <a:solidFill>
              <a:srgbClr val="2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36647" y="1556141"/>
            <a:ext cx="2620469" cy="4166928"/>
            <a:chOff x="1136647" y="1556141"/>
            <a:chExt cx="2620469" cy="4166928"/>
          </a:xfrm>
        </p:grpSpPr>
        <p:grpSp>
          <p:nvGrpSpPr>
            <p:cNvPr id="37" name="组合 36"/>
            <p:cNvGrpSpPr/>
            <p:nvPr/>
          </p:nvGrpSpPr>
          <p:grpSpPr>
            <a:xfrm>
              <a:off x="1136647" y="1556141"/>
              <a:ext cx="2620469" cy="2620469"/>
              <a:chOff x="1136647" y="1556141"/>
              <a:chExt cx="2620469" cy="2620469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136647" y="1556141"/>
                <a:ext cx="2620469" cy="2620469"/>
              </a:xfrm>
              <a:prstGeom prst="ellipse">
                <a:avLst/>
              </a:prstGeom>
              <a:noFill/>
              <a:ln>
                <a:solidFill>
                  <a:srgbClr val="48576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282229" y="1701723"/>
                <a:ext cx="2329306" cy="2329306"/>
              </a:xfrm>
              <a:prstGeom prst="ellipse">
                <a:avLst/>
              </a:prstGeom>
              <a:solidFill>
                <a:srgbClr val="48576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44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团队协作</a:t>
                </a:r>
                <a:endParaRPr lang="zh-HK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1401377" y="4487802"/>
              <a:ext cx="20910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志同道合</a:t>
              </a:r>
              <a:endParaRPr lang="zh-HK" altLang="en-US" sz="20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401377" y="4905380"/>
              <a:ext cx="20910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优势互补</a:t>
              </a:r>
              <a:endParaRPr lang="zh-HK" altLang="en-US" sz="20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401377" y="5322959"/>
              <a:ext cx="20910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rgbClr val="4857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团结一致</a:t>
              </a:r>
              <a:endParaRPr lang="zh-HK" altLang="en-US" sz="2000" dirty="0">
                <a:solidFill>
                  <a:srgbClr val="4857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49203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2090</TotalTime>
  <Words>824</Words>
  <Application>Microsoft Office PowerPoint</Application>
  <PresentationFormat>宽屏</PresentationFormat>
  <Paragraphs>72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新細明體</vt:lpstr>
      <vt:lpstr>黑体</vt:lpstr>
      <vt:lpstr>华文细黑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xiaohei</cp:lastModifiedBy>
  <cp:revision>249</cp:revision>
  <dcterms:created xsi:type="dcterms:W3CDTF">2015-02-07T06:47:43Z</dcterms:created>
  <dcterms:modified xsi:type="dcterms:W3CDTF">2017-04-16T00:20:28Z</dcterms:modified>
</cp:coreProperties>
</file>